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324" r:id="rId2"/>
    <p:sldId id="259" r:id="rId3"/>
    <p:sldId id="321" r:id="rId4"/>
    <p:sldId id="271" r:id="rId5"/>
    <p:sldId id="260" r:id="rId6"/>
    <p:sldId id="278" r:id="rId7"/>
    <p:sldId id="279" r:id="rId8"/>
    <p:sldId id="257" r:id="rId9"/>
    <p:sldId id="280" r:id="rId10"/>
    <p:sldId id="284" r:id="rId11"/>
    <p:sldId id="318" r:id="rId12"/>
    <p:sldId id="322" r:id="rId13"/>
    <p:sldId id="323" r:id="rId14"/>
    <p:sldId id="261" r:id="rId15"/>
    <p:sldId id="262" r:id="rId16"/>
    <p:sldId id="263" r:id="rId17"/>
    <p:sldId id="265" r:id="rId18"/>
    <p:sldId id="264" r:id="rId19"/>
    <p:sldId id="320" r:id="rId20"/>
    <p:sldId id="266" r:id="rId21"/>
    <p:sldId id="267" r:id="rId22"/>
    <p:sldId id="268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6666FF"/>
    <a:srgbClr val="429B87"/>
    <a:srgbClr val="AD41AE"/>
    <a:srgbClr val="F284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D5FFE1-B53E-CD42-A11C-805E855DDF91}" type="doc">
      <dgm:prSet loTypeId="urn:microsoft.com/office/officeart/2005/8/layout/StepDownProces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438A04F-790A-CC47-8C34-4D9828FAE528}">
      <dgm:prSet phldrT="[Text]" custT="1"/>
      <dgm:spPr>
        <a:solidFill>
          <a:srgbClr val="9000E3"/>
        </a:solidFill>
      </dgm:spPr>
      <dgm:t>
        <a:bodyPr/>
        <a:lstStyle/>
        <a:p>
          <a:r>
            <a:rPr lang="mk-MK" sz="3400" b="0" dirty="0"/>
            <a:t>Појдовна посета</a:t>
          </a:r>
        </a:p>
      </dgm:t>
    </dgm:pt>
    <dgm:pt modelId="{F1776EBD-7F3E-5649-ACE4-0734D885C468}" type="parTrans" cxnId="{17D01CE7-47B8-9343-9D49-7E4C78633038}">
      <dgm:prSet/>
      <dgm:spPr/>
      <dgm:t>
        <a:bodyPr/>
        <a:lstStyle/>
        <a:p>
          <a:endParaRPr lang="en-GB"/>
        </a:p>
      </dgm:t>
    </dgm:pt>
    <dgm:pt modelId="{D77D738A-AF0A-B240-A73F-AB3C69AEDC80}" type="sibTrans" cxnId="{17D01CE7-47B8-9343-9D49-7E4C78633038}">
      <dgm:prSet/>
      <dgm:spPr/>
      <dgm:t>
        <a:bodyPr/>
        <a:lstStyle/>
        <a:p>
          <a:endParaRPr lang="en-GB"/>
        </a:p>
      </dgm:t>
    </dgm:pt>
    <dgm:pt modelId="{14E3C3BE-5571-5246-8A3D-A27D98260125}">
      <dgm:prSet phldrT="[Text]" custT="1"/>
      <dgm:spPr/>
      <dgm:t>
        <a:bodyPr/>
        <a:lstStyle/>
        <a:p>
          <a:r>
            <a:rPr lang="mk-MK" sz="1400" dirty="0">
              <a:solidFill>
                <a:schemeClr val="tx1"/>
              </a:solidFill>
            </a:rPr>
            <a:t>Се прави дијагностички тест за ХИВ</a:t>
          </a:r>
          <a:endParaRPr lang="en-GB" sz="1400" dirty="0">
            <a:solidFill>
              <a:schemeClr val="tx1"/>
            </a:solidFill>
          </a:endParaRPr>
        </a:p>
      </dgm:t>
    </dgm:pt>
    <dgm:pt modelId="{01146ED4-6D81-1B4B-90A2-06AF3FAE91E5}" type="parTrans" cxnId="{E4226859-900F-7E4B-9D7C-80AB93B337D0}">
      <dgm:prSet/>
      <dgm:spPr/>
      <dgm:t>
        <a:bodyPr/>
        <a:lstStyle/>
        <a:p>
          <a:endParaRPr lang="en-GB"/>
        </a:p>
      </dgm:t>
    </dgm:pt>
    <dgm:pt modelId="{94F7C23C-8722-664C-B403-6DE17EC33D87}" type="sibTrans" cxnId="{E4226859-900F-7E4B-9D7C-80AB93B337D0}">
      <dgm:prSet/>
      <dgm:spPr/>
      <dgm:t>
        <a:bodyPr/>
        <a:lstStyle/>
        <a:p>
          <a:endParaRPr lang="en-GB"/>
        </a:p>
      </dgm:t>
    </dgm:pt>
    <dgm:pt modelId="{40ADD7F7-28B7-A949-AF16-F399164A5F31}">
      <dgm:prSet phldrT="[Text]"/>
      <dgm:spPr>
        <a:solidFill>
          <a:srgbClr val="9000E3"/>
        </a:solidFill>
      </dgm:spPr>
      <dgm:t>
        <a:bodyPr/>
        <a:lstStyle/>
        <a:p>
          <a:r>
            <a:rPr lang="mk-MK" b="0" dirty="0"/>
            <a:t>Тековно следење</a:t>
          </a:r>
          <a:endParaRPr lang="x-none" b="0" dirty="0"/>
        </a:p>
        <a:p>
          <a:r>
            <a:rPr lang="mk-MK" b="0" dirty="0"/>
            <a:t>(1 месец, 3 месец, 6 месец, 9 месец, 12 месец)</a:t>
          </a:r>
          <a:endParaRPr lang="en-GB" b="0" dirty="0"/>
        </a:p>
      </dgm:t>
    </dgm:pt>
    <dgm:pt modelId="{3264974F-F395-BC41-BB52-39CC9BF33FDD}" type="parTrans" cxnId="{726FE74A-5FBB-A744-A9B9-529D83C8171F}">
      <dgm:prSet/>
      <dgm:spPr/>
      <dgm:t>
        <a:bodyPr/>
        <a:lstStyle/>
        <a:p>
          <a:endParaRPr lang="en-GB"/>
        </a:p>
      </dgm:t>
    </dgm:pt>
    <dgm:pt modelId="{A5D5E658-1FF9-4C4C-A8E4-CD875D0F661B}" type="sibTrans" cxnId="{726FE74A-5FBB-A744-A9B9-529D83C8171F}">
      <dgm:prSet/>
      <dgm:spPr/>
      <dgm:t>
        <a:bodyPr/>
        <a:lstStyle/>
        <a:p>
          <a:endParaRPr lang="en-GB"/>
        </a:p>
      </dgm:t>
    </dgm:pt>
    <dgm:pt modelId="{EE181E00-B7E8-6D4B-B996-759E324EA818}">
      <dgm:prSet phldrT="[Text]" custT="1"/>
      <dgm:spPr/>
      <dgm:t>
        <a:bodyPr/>
        <a:lstStyle/>
        <a:p>
          <a:r>
            <a:rPr lang="mk-MK" sz="1400" dirty="0"/>
            <a:t>ХИВ тестирање</a:t>
          </a:r>
          <a:endParaRPr lang="en-GB" sz="1400" dirty="0"/>
        </a:p>
      </dgm:t>
    </dgm:pt>
    <dgm:pt modelId="{035EE817-6469-2C42-873A-9FEFA4AB9220}" type="parTrans" cxnId="{CF0C5EBF-75AF-B447-AB58-EFBDF24D0655}">
      <dgm:prSet/>
      <dgm:spPr/>
      <dgm:t>
        <a:bodyPr/>
        <a:lstStyle/>
        <a:p>
          <a:endParaRPr lang="en-GB"/>
        </a:p>
      </dgm:t>
    </dgm:pt>
    <dgm:pt modelId="{EA6E2473-9342-7C44-910E-2FBB0A28E4F2}" type="sibTrans" cxnId="{CF0C5EBF-75AF-B447-AB58-EFBDF24D0655}">
      <dgm:prSet/>
      <dgm:spPr/>
      <dgm:t>
        <a:bodyPr/>
        <a:lstStyle/>
        <a:p>
          <a:endParaRPr lang="en-GB"/>
        </a:p>
      </dgm:t>
    </dgm:pt>
    <dgm:pt modelId="{3F2782EB-5C5A-C54E-BD0D-BB53DA7BBEDD}">
      <dgm:prSet phldrT="[Text]" custT="1"/>
      <dgm:spPr/>
      <dgm:t>
        <a:bodyPr/>
        <a:lstStyle/>
        <a:p>
          <a:r>
            <a:rPr lang="mk-MK" sz="1400" dirty="0">
              <a:solidFill>
                <a:schemeClr val="tx1"/>
              </a:solidFill>
            </a:rPr>
            <a:t>Се врши клиничка процена на соодветност (серумски </a:t>
          </a:r>
          <a:r>
            <a:rPr lang="mk-MK" sz="1400" dirty="0" err="1">
              <a:solidFill>
                <a:schemeClr val="tx1"/>
              </a:solidFill>
            </a:rPr>
            <a:t>креатинин</a:t>
          </a:r>
          <a:r>
            <a:rPr lang="mk-MK" sz="1400" dirty="0">
              <a:solidFill>
                <a:schemeClr val="tx1"/>
              </a:solidFill>
            </a:rPr>
            <a:t>; тестирање за хепатит Б; дополнителен скрининг за СПИ)</a:t>
          </a:r>
          <a:endParaRPr lang="en-GB" sz="1400" dirty="0">
            <a:solidFill>
              <a:schemeClr val="tx1"/>
            </a:solidFill>
          </a:endParaRPr>
        </a:p>
      </dgm:t>
    </dgm:pt>
    <dgm:pt modelId="{08445B83-A774-AC40-ADAE-C55284992B30}" type="parTrans" cxnId="{CB2D61C9-B649-834B-BF7D-460C6DD8E02E}">
      <dgm:prSet/>
      <dgm:spPr/>
      <dgm:t>
        <a:bodyPr/>
        <a:lstStyle/>
        <a:p>
          <a:endParaRPr lang="en-GB"/>
        </a:p>
      </dgm:t>
    </dgm:pt>
    <dgm:pt modelId="{1E0C70E8-F63E-2F42-A8D7-DEBF0B04170C}" type="sibTrans" cxnId="{CB2D61C9-B649-834B-BF7D-460C6DD8E02E}">
      <dgm:prSet/>
      <dgm:spPr/>
      <dgm:t>
        <a:bodyPr/>
        <a:lstStyle/>
        <a:p>
          <a:endParaRPr lang="en-GB"/>
        </a:p>
      </dgm:t>
    </dgm:pt>
    <dgm:pt modelId="{A0E7E089-8F95-4C4E-9D08-7DE22F71CB47}">
      <dgm:prSet phldrT="[Text]" custT="1"/>
      <dgm:spPr/>
      <dgm:t>
        <a:bodyPr/>
        <a:lstStyle/>
        <a:p>
          <a:r>
            <a:rPr lang="mk-MK" sz="1400" dirty="0">
              <a:solidFill>
                <a:schemeClr val="tx1"/>
              </a:solidFill>
            </a:rPr>
            <a:t>Отпочнување со </a:t>
          </a:r>
          <a:r>
            <a:rPr lang="mk-MK" sz="1400" dirty="0" err="1">
              <a:solidFill>
                <a:schemeClr val="tx1"/>
              </a:solidFill>
            </a:rPr>
            <a:t>ПрЕП</a:t>
          </a:r>
          <a:endParaRPr lang="en-GB" sz="1400" dirty="0">
            <a:solidFill>
              <a:schemeClr val="tx1"/>
            </a:solidFill>
          </a:endParaRPr>
        </a:p>
      </dgm:t>
    </dgm:pt>
    <dgm:pt modelId="{4FF3F139-341F-E843-83F6-5C347A432728}" type="parTrans" cxnId="{76364D94-D5CD-294D-9828-53840E1F4B7C}">
      <dgm:prSet/>
      <dgm:spPr/>
      <dgm:t>
        <a:bodyPr/>
        <a:lstStyle/>
        <a:p>
          <a:endParaRPr lang="en-GB"/>
        </a:p>
      </dgm:t>
    </dgm:pt>
    <dgm:pt modelId="{ACB431F7-8068-624E-AA23-243B992B132E}" type="sibTrans" cxnId="{76364D94-D5CD-294D-9828-53840E1F4B7C}">
      <dgm:prSet/>
      <dgm:spPr/>
      <dgm:t>
        <a:bodyPr/>
        <a:lstStyle/>
        <a:p>
          <a:endParaRPr lang="en-GB"/>
        </a:p>
      </dgm:t>
    </dgm:pt>
    <dgm:pt modelId="{74A7352A-266C-C240-A6D6-849BF5A5FA8C}">
      <dgm:prSet phldrT="[Text]" custT="1"/>
      <dgm:spPr/>
      <dgm:t>
        <a:bodyPr/>
        <a:lstStyle/>
        <a:p>
          <a:r>
            <a:rPr lang="mk-MK" sz="1400" dirty="0"/>
            <a:t>СПИ тестови</a:t>
          </a:r>
          <a:endParaRPr lang="en-GB" sz="1400" dirty="0"/>
        </a:p>
      </dgm:t>
    </dgm:pt>
    <dgm:pt modelId="{93F72CDA-8A74-304D-8DE0-D5636CA32A8D}" type="parTrans" cxnId="{D5B750CC-7EFA-574F-8178-F8BE2AF1438C}">
      <dgm:prSet/>
      <dgm:spPr/>
      <dgm:t>
        <a:bodyPr/>
        <a:lstStyle/>
        <a:p>
          <a:endParaRPr lang="en-GB"/>
        </a:p>
      </dgm:t>
    </dgm:pt>
    <dgm:pt modelId="{CB17BCB0-B4A0-0E42-B7E1-9EDF1C29F0F0}" type="sibTrans" cxnId="{D5B750CC-7EFA-574F-8178-F8BE2AF1438C}">
      <dgm:prSet/>
      <dgm:spPr/>
      <dgm:t>
        <a:bodyPr/>
        <a:lstStyle/>
        <a:p>
          <a:endParaRPr lang="en-GB"/>
        </a:p>
      </dgm:t>
    </dgm:pt>
    <dgm:pt modelId="{32A9BAD7-7683-9E4B-B667-7045213FF643}">
      <dgm:prSet phldrT="[Text]" custT="1"/>
      <dgm:spPr/>
      <dgm:t>
        <a:bodyPr/>
        <a:lstStyle/>
        <a:p>
          <a:r>
            <a:rPr lang="mk-MK" sz="1400" dirty="0"/>
            <a:t>Подигнување на редовна </a:t>
          </a:r>
          <a:r>
            <a:rPr lang="mk-MK" sz="1400" dirty="0" err="1"/>
            <a:t>ПрЕП</a:t>
          </a:r>
          <a:endParaRPr lang="en-GB" sz="1400" dirty="0"/>
        </a:p>
      </dgm:t>
    </dgm:pt>
    <dgm:pt modelId="{5C085E29-0952-F440-BED0-BA6C4317455F}" type="parTrans" cxnId="{0F2404AD-1BB8-5C45-AC1B-43C5514FD45D}">
      <dgm:prSet/>
      <dgm:spPr/>
      <dgm:t>
        <a:bodyPr/>
        <a:lstStyle/>
        <a:p>
          <a:endParaRPr lang="en-GB"/>
        </a:p>
      </dgm:t>
    </dgm:pt>
    <dgm:pt modelId="{2A7EA107-C937-B149-8CA0-9E6041735E1F}" type="sibTrans" cxnId="{0F2404AD-1BB8-5C45-AC1B-43C5514FD45D}">
      <dgm:prSet/>
      <dgm:spPr/>
      <dgm:t>
        <a:bodyPr/>
        <a:lstStyle/>
        <a:p>
          <a:endParaRPr lang="en-GB"/>
        </a:p>
      </dgm:t>
    </dgm:pt>
    <dgm:pt modelId="{70354DA8-FEA7-7840-89C8-006C5E107D98}">
      <dgm:prSet phldrT="[Text]" custT="1"/>
      <dgm:spPr/>
      <dgm:t>
        <a:bodyPr/>
        <a:lstStyle/>
        <a:p>
          <a:r>
            <a:rPr lang="mk-MK" sz="1400" dirty="0"/>
            <a:t>Советување</a:t>
          </a:r>
          <a:endParaRPr lang="en-GB" sz="1400" dirty="0"/>
        </a:p>
      </dgm:t>
    </dgm:pt>
    <dgm:pt modelId="{711C64D4-1766-5A48-9133-87C42856B916}" type="parTrans" cxnId="{E7F01DA7-BD63-7C41-AA8D-CFF49F77776B}">
      <dgm:prSet/>
      <dgm:spPr/>
      <dgm:t>
        <a:bodyPr/>
        <a:lstStyle/>
        <a:p>
          <a:endParaRPr lang="en-GB"/>
        </a:p>
      </dgm:t>
    </dgm:pt>
    <dgm:pt modelId="{8179BFAA-AB6A-DE43-9D12-877E1394EED4}" type="sibTrans" cxnId="{E7F01DA7-BD63-7C41-AA8D-CFF49F77776B}">
      <dgm:prSet/>
      <dgm:spPr/>
      <dgm:t>
        <a:bodyPr/>
        <a:lstStyle/>
        <a:p>
          <a:endParaRPr lang="en-GB"/>
        </a:p>
      </dgm:t>
    </dgm:pt>
    <dgm:pt modelId="{73CE6F17-F0A5-D94E-8A2A-AD49BBC9D70F}">
      <dgm:prSet phldrT="[Text]" custT="1"/>
      <dgm:spPr/>
      <dgm:t>
        <a:bodyPr/>
        <a:lstStyle/>
        <a:p>
          <a:r>
            <a:rPr lang="mk-MK" sz="1400" dirty="0">
              <a:solidFill>
                <a:schemeClr val="tx1"/>
              </a:solidFill>
            </a:rPr>
            <a:t>Проценка на соодветност</a:t>
          </a:r>
          <a:endParaRPr lang="en-GB" sz="1400" dirty="0">
            <a:solidFill>
              <a:schemeClr val="tx1"/>
            </a:solidFill>
          </a:endParaRPr>
        </a:p>
      </dgm:t>
    </dgm:pt>
    <dgm:pt modelId="{3179E5DF-E945-BC47-A3C6-CF1DCF5C81DD}" type="parTrans" cxnId="{2D547C07-279F-504F-85F1-78943B58B173}">
      <dgm:prSet/>
      <dgm:spPr/>
      <dgm:t>
        <a:bodyPr/>
        <a:lstStyle/>
        <a:p>
          <a:endParaRPr lang="en-GB"/>
        </a:p>
      </dgm:t>
    </dgm:pt>
    <dgm:pt modelId="{3D618755-B6D4-0E42-917E-99D41275DE20}" type="sibTrans" cxnId="{2D547C07-279F-504F-85F1-78943B58B173}">
      <dgm:prSet/>
      <dgm:spPr/>
      <dgm:t>
        <a:bodyPr/>
        <a:lstStyle/>
        <a:p>
          <a:endParaRPr lang="en-GB"/>
        </a:p>
      </dgm:t>
    </dgm:pt>
    <dgm:pt modelId="{8FEEF1D7-9A9F-3D41-B01D-4539C0F0AF88}" type="pres">
      <dgm:prSet presAssocID="{6CD5FFE1-B53E-CD42-A11C-805E855DDF9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7F64B58-9674-5643-A245-1EDF0C3DEEB6}" type="pres">
      <dgm:prSet presAssocID="{5438A04F-790A-CC47-8C34-4D9828FAE528}" presName="composite" presStyleCnt="0"/>
      <dgm:spPr/>
    </dgm:pt>
    <dgm:pt modelId="{2BB6EA30-0BD1-204D-B652-31D896BBE10F}" type="pres">
      <dgm:prSet presAssocID="{5438A04F-790A-CC47-8C34-4D9828FAE528}" presName="bentUpArrow1" presStyleLbl="alignImgPlace1" presStyleIdx="0" presStyleCnt="1" custLinFactNeighborX="29742" custLinFactNeighborY="-2084"/>
      <dgm:spPr/>
    </dgm:pt>
    <dgm:pt modelId="{939C267F-DC9F-B34B-ADBD-95DB3AB60D24}" type="pres">
      <dgm:prSet presAssocID="{5438A04F-790A-CC47-8C34-4D9828FAE528}" presName="ParentText" presStyleLbl="node1" presStyleIdx="0" presStyleCnt="2" custLinFactNeighborX="-1242" custLinFactNeighborY="-5853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CD15B6-664A-CD4D-8AC9-CCCF5E82FAD1}" type="pres">
      <dgm:prSet presAssocID="{5438A04F-790A-CC47-8C34-4D9828FAE528}" presName="ChildText" presStyleLbl="revTx" presStyleIdx="0" presStyleCnt="2" custScaleX="202917" custScaleY="134628" custLinFactNeighborX="58203" custLinFactNeighborY="-32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B709DD-CAB4-6E43-8C54-C12646140D47}" type="pres">
      <dgm:prSet presAssocID="{D77D738A-AF0A-B240-A73F-AB3C69AEDC80}" presName="sibTrans" presStyleCnt="0"/>
      <dgm:spPr/>
    </dgm:pt>
    <dgm:pt modelId="{B8D4DBF9-5752-1340-803A-83D3A4AFFD8F}" type="pres">
      <dgm:prSet presAssocID="{40ADD7F7-28B7-A949-AF16-F399164A5F31}" presName="composite" presStyleCnt="0"/>
      <dgm:spPr/>
    </dgm:pt>
    <dgm:pt modelId="{9EB4AEB1-01AC-5E41-8AEE-877ECAF713B2}" type="pres">
      <dgm:prSet presAssocID="{40ADD7F7-28B7-A949-AF16-F399164A5F31}" presName="ParentText" presStyleLbl="node1" presStyleIdx="1" presStyleCnt="2" custLinFactNeighborX="3968" custLinFactNeighborY="-1125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3730CD-C573-D448-8079-127430F72C37}" type="pres">
      <dgm:prSet presAssocID="{40ADD7F7-28B7-A949-AF16-F399164A5F31}" presName="FinalChildText" presStyleLbl="revTx" presStyleIdx="1" presStyleCnt="2" custScaleX="86803" custLinFactNeighborX="24739" custLinFactNeighborY="-1797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0BB34AC-F248-4C45-88CB-0F0BC4F3D7EA}" type="presOf" srcId="{32A9BAD7-7683-9E4B-B667-7045213FF643}" destId="{013730CD-C573-D448-8079-127430F72C37}" srcOrd="0" destOrd="2" presId="urn:microsoft.com/office/officeart/2005/8/layout/StepDownProcess"/>
    <dgm:cxn modelId="{726FE74A-5FBB-A744-A9B9-529D83C8171F}" srcId="{6CD5FFE1-B53E-CD42-A11C-805E855DDF91}" destId="{40ADD7F7-28B7-A949-AF16-F399164A5F31}" srcOrd="1" destOrd="0" parTransId="{3264974F-F395-BC41-BB52-39CC9BF33FDD}" sibTransId="{A5D5E658-1FF9-4C4C-A8E4-CD875D0F661B}"/>
    <dgm:cxn modelId="{17D01CE7-47B8-9343-9D49-7E4C78633038}" srcId="{6CD5FFE1-B53E-CD42-A11C-805E855DDF91}" destId="{5438A04F-790A-CC47-8C34-4D9828FAE528}" srcOrd="0" destOrd="0" parTransId="{F1776EBD-7F3E-5649-ACE4-0734D885C468}" sibTransId="{D77D738A-AF0A-B240-A73F-AB3C69AEDC80}"/>
    <dgm:cxn modelId="{41B580BC-23C3-9049-AC43-EC0378057329}" type="presOf" srcId="{40ADD7F7-28B7-A949-AF16-F399164A5F31}" destId="{9EB4AEB1-01AC-5E41-8AEE-877ECAF713B2}" srcOrd="0" destOrd="0" presId="urn:microsoft.com/office/officeart/2005/8/layout/StepDownProcess"/>
    <dgm:cxn modelId="{15414590-0265-C246-A95D-E646BE28C370}" type="presOf" srcId="{A0E7E089-8F95-4C4E-9D08-7DE22F71CB47}" destId="{D5CD15B6-664A-CD4D-8AC9-CCCF5E82FAD1}" srcOrd="0" destOrd="3" presId="urn:microsoft.com/office/officeart/2005/8/layout/StepDownProcess"/>
    <dgm:cxn modelId="{870E44BA-2094-1045-B011-DA78D7A5522A}" type="presOf" srcId="{5438A04F-790A-CC47-8C34-4D9828FAE528}" destId="{939C267F-DC9F-B34B-ADBD-95DB3AB60D24}" srcOrd="0" destOrd="0" presId="urn:microsoft.com/office/officeart/2005/8/layout/StepDownProcess"/>
    <dgm:cxn modelId="{3BB945E6-E047-3F42-A1B5-929C40DE27CC}" type="presOf" srcId="{70354DA8-FEA7-7840-89C8-006C5E107D98}" destId="{013730CD-C573-D448-8079-127430F72C37}" srcOrd="0" destOrd="3" presId="urn:microsoft.com/office/officeart/2005/8/layout/StepDownProcess"/>
    <dgm:cxn modelId="{0F2404AD-1BB8-5C45-AC1B-43C5514FD45D}" srcId="{40ADD7F7-28B7-A949-AF16-F399164A5F31}" destId="{32A9BAD7-7683-9E4B-B667-7045213FF643}" srcOrd="2" destOrd="0" parTransId="{5C085E29-0952-F440-BED0-BA6C4317455F}" sibTransId="{2A7EA107-C937-B149-8CA0-9E6041735E1F}"/>
    <dgm:cxn modelId="{D5B750CC-7EFA-574F-8178-F8BE2AF1438C}" srcId="{40ADD7F7-28B7-A949-AF16-F399164A5F31}" destId="{74A7352A-266C-C240-A6D6-849BF5A5FA8C}" srcOrd="1" destOrd="0" parTransId="{93F72CDA-8A74-304D-8DE0-D5636CA32A8D}" sibTransId="{CB17BCB0-B4A0-0E42-B7E1-9EDF1C29F0F0}"/>
    <dgm:cxn modelId="{011944EC-CC1A-EF4B-AB8E-E20EC2B2F91A}" type="presOf" srcId="{14E3C3BE-5571-5246-8A3D-A27D98260125}" destId="{D5CD15B6-664A-CD4D-8AC9-CCCF5E82FAD1}" srcOrd="0" destOrd="1" presId="urn:microsoft.com/office/officeart/2005/8/layout/StepDownProcess"/>
    <dgm:cxn modelId="{1153B38C-5D2D-CC45-AE41-5BA521D9BF20}" type="presOf" srcId="{74A7352A-266C-C240-A6D6-849BF5A5FA8C}" destId="{013730CD-C573-D448-8079-127430F72C37}" srcOrd="0" destOrd="1" presId="urn:microsoft.com/office/officeart/2005/8/layout/StepDownProcess"/>
    <dgm:cxn modelId="{CB2D61C9-B649-834B-BF7D-460C6DD8E02E}" srcId="{5438A04F-790A-CC47-8C34-4D9828FAE528}" destId="{3F2782EB-5C5A-C54E-BD0D-BB53DA7BBEDD}" srcOrd="2" destOrd="0" parTransId="{08445B83-A774-AC40-ADAE-C55284992B30}" sibTransId="{1E0C70E8-F63E-2F42-A8D7-DEBF0B04170C}"/>
    <dgm:cxn modelId="{2F0F8E46-4466-C141-8333-2E5D87E9B36C}" type="presOf" srcId="{EE181E00-B7E8-6D4B-B996-759E324EA818}" destId="{013730CD-C573-D448-8079-127430F72C37}" srcOrd="0" destOrd="0" presId="urn:microsoft.com/office/officeart/2005/8/layout/StepDownProcess"/>
    <dgm:cxn modelId="{CF0C5EBF-75AF-B447-AB58-EFBDF24D0655}" srcId="{40ADD7F7-28B7-A949-AF16-F399164A5F31}" destId="{EE181E00-B7E8-6D4B-B996-759E324EA818}" srcOrd="0" destOrd="0" parTransId="{035EE817-6469-2C42-873A-9FEFA4AB9220}" sibTransId="{EA6E2473-9342-7C44-910E-2FBB0A28E4F2}"/>
    <dgm:cxn modelId="{8387599E-860B-5746-B190-DE4E4ED2C59D}" type="presOf" srcId="{3F2782EB-5C5A-C54E-BD0D-BB53DA7BBEDD}" destId="{D5CD15B6-664A-CD4D-8AC9-CCCF5E82FAD1}" srcOrd="0" destOrd="2" presId="urn:microsoft.com/office/officeart/2005/8/layout/StepDownProcess"/>
    <dgm:cxn modelId="{2D547C07-279F-504F-85F1-78943B58B173}" srcId="{5438A04F-790A-CC47-8C34-4D9828FAE528}" destId="{73CE6F17-F0A5-D94E-8A2A-AD49BBC9D70F}" srcOrd="0" destOrd="0" parTransId="{3179E5DF-E945-BC47-A3C6-CF1DCF5C81DD}" sibTransId="{3D618755-B6D4-0E42-917E-99D41275DE20}"/>
    <dgm:cxn modelId="{58ED9A3A-1071-304B-9373-0BE8CFD04286}" type="presOf" srcId="{73CE6F17-F0A5-D94E-8A2A-AD49BBC9D70F}" destId="{D5CD15B6-664A-CD4D-8AC9-CCCF5E82FAD1}" srcOrd="0" destOrd="0" presId="urn:microsoft.com/office/officeart/2005/8/layout/StepDownProcess"/>
    <dgm:cxn modelId="{E7F01DA7-BD63-7C41-AA8D-CFF49F77776B}" srcId="{40ADD7F7-28B7-A949-AF16-F399164A5F31}" destId="{70354DA8-FEA7-7840-89C8-006C5E107D98}" srcOrd="3" destOrd="0" parTransId="{711C64D4-1766-5A48-9133-87C42856B916}" sibTransId="{8179BFAA-AB6A-DE43-9D12-877E1394EED4}"/>
    <dgm:cxn modelId="{67DF8A77-822D-974B-9321-80657DEDB17B}" type="presOf" srcId="{6CD5FFE1-B53E-CD42-A11C-805E855DDF91}" destId="{8FEEF1D7-9A9F-3D41-B01D-4539C0F0AF88}" srcOrd="0" destOrd="0" presId="urn:microsoft.com/office/officeart/2005/8/layout/StepDownProcess"/>
    <dgm:cxn modelId="{76364D94-D5CD-294D-9828-53840E1F4B7C}" srcId="{5438A04F-790A-CC47-8C34-4D9828FAE528}" destId="{A0E7E089-8F95-4C4E-9D08-7DE22F71CB47}" srcOrd="3" destOrd="0" parTransId="{4FF3F139-341F-E843-83F6-5C347A432728}" sibTransId="{ACB431F7-8068-624E-AA23-243B992B132E}"/>
    <dgm:cxn modelId="{E4226859-900F-7E4B-9D7C-80AB93B337D0}" srcId="{5438A04F-790A-CC47-8C34-4D9828FAE528}" destId="{14E3C3BE-5571-5246-8A3D-A27D98260125}" srcOrd="1" destOrd="0" parTransId="{01146ED4-6D81-1B4B-90A2-06AF3FAE91E5}" sibTransId="{94F7C23C-8722-664C-B403-6DE17EC33D87}"/>
    <dgm:cxn modelId="{C2E5CF57-37DF-5440-9FEF-EBE56DAE417E}" type="presParOf" srcId="{8FEEF1D7-9A9F-3D41-B01D-4539C0F0AF88}" destId="{37F64B58-9674-5643-A245-1EDF0C3DEEB6}" srcOrd="0" destOrd="0" presId="urn:microsoft.com/office/officeart/2005/8/layout/StepDownProcess"/>
    <dgm:cxn modelId="{181262CD-C8DA-EC4D-B748-ECAE90163806}" type="presParOf" srcId="{37F64B58-9674-5643-A245-1EDF0C3DEEB6}" destId="{2BB6EA30-0BD1-204D-B652-31D896BBE10F}" srcOrd="0" destOrd="0" presId="urn:microsoft.com/office/officeart/2005/8/layout/StepDownProcess"/>
    <dgm:cxn modelId="{7E000E62-F9C7-ED43-9D50-F533B6DBB3BB}" type="presParOf" srcId="{37F64B58-9674-5643-A245-1EDF0C3DEEB6}" destId="{939C267F-DC9F-B34B-ADBD-95DB3AB60D24}" srcOrd="1" destOrd="0" presId="urn:microsoft.com/office/officeart/2005/8/layout/StepDownProcess"/>
    <dgm:cxn modelId="{1DB5A03E-CFE9-F447-8765-534A6898A105}" type="presParOf" srcId="{37F64B58-9674-5643-A245-1EDF0C3DEEB6}" destId="{D5CD15B6-664A-CD4D-8AC9-CCCF5E82FAD1}" srcOrd="2" destOrd="0" presId="urn:microsoft.com/office/officeart/2005/8/layout/StepDownProcess"/>
    <dgm:cxn modelId="{7D6A32B2-D934-264B-92DB-4263D6836B38}" type="presParOf" srcId="{8FEEF1D7-9A9F-3D41-B01D-4539C0F0AF88}" destId="{03B709DD-CAB4-6E43-8C54-C12646140D47}" srcOrd="1" destOrd="0" presId="urn:microsoft.com/office/officeart/2005/8/layout/StepDownProcess"/>
    <dgm:cxn modelId="{2DE534CB-8726-5C46-A88C-5E150FEF37DC}" type="presParOf" srcId="{8FEEF1D7-9A9F-3D41-B01D-4539C0F0AF88}" destId="{B8D4DBF9-5752-1340-803A-83D3A4AFFD8F}" srcOrd="2" destOrd="0" presId="urn:microsoft.com/office/officeart/2005/8/layout/StepDownProcess"/>
    <dgm:cxn modelId="{97E65663-D60D-EC43-889F-CAD3C39AF7F4}" type="presParOf" srcId="{B8D4DBF9-5752-1340-803A-83D3A4AFFD8F}" destId="{9EB4AEB1-01AC-5E41-8AEE-877ECAF713B2}" srcOrd="0" destOrd="0" presId="urn:microsoft.com/office/officeart/2005/8/layout/StepDownProcess"/>
    <dgm:cxn modelId="{307E84D3-9344-FB43-9663-7126440009BA}" type="presParOf" srcId="{B8D4DBF9-5752-1340-803A-83D3A4AFFD8F}" destId="{013730CD-C573-D448-8079-127430F72C37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5196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09459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52226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520568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83399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28677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55299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0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16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47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75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90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66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892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532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9147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971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90000"/>
            <a:lum/>
          </a:blip>
          <a:srcRect/>
          <a:stretch>
            <a:fillRect l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CBC1C18-307B-4F68-A007-B5B542270E8D}" type="datetimeFigureOut">
              <a:rPr lang="en-US" smtClean="0"/>
              <a:t>11/30/2021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7547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Simple Designs Images &amp; Pictures  Becuo Picture PPT Backgroun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66" t="33513" r="20905" b="35015"/>
          <a:stretch/>
        </p:blipFill>
        <p:spPr>
          <a:xfrm>
            <a:off x="8246075" y="2555019"/>
            <a:ext cx="1852897" cy="100927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81" t="13947" r="9957" b="16786"/>
          <a:stretch/>
        </p:blipFill>
        <p:spPr>
          <a:xfrm>
            <a:off x="9349947" y="720141"/>
            <a:ext cx="1977080" cy="1114737"/>
          </a:xfrm>
          <a:prstGeom prst="rect">
            <a:avLst/>
          </a:prstGeom>
        </p:spPr>
      </p:pic>
      <p:pic>
        <p:nvPicPr>
          <p:cNvPr id="7" name="Picture 6" descr="http://infektivnaklinika.mk/images/klinika-logo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5725" y="934061"/>
            <a:ext cx="1555724" cy="900817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566825" y="4199116"/>
            <a:ext cx="644599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k-MK" sz="3000" dirty="0" smtClean="0">
                <a:solidFill>
                  <a:srgbClr val="6869CF"/>
                </a:solidFill>
                <a:latin typeface="Century Gothic" panose="020B0502020202020204" pitchFamily="34" charset="0"/>
              </a:rPr>
              <a:t>Биомедицинска </a:t>
            </a:r>
          </a:p>
          <a:p>
            <a:r>
              <a:rPr lang="mk-MK" sz="3000" dirty="0" smtClean="0">
                <a:solidFill>
                  <a:srgbClr val="6869CF"/>
                </a:solidFill>
                <a:latin typeface="Century Gothic" panose="020B0502020202020204" pitchFamily="34" charset="0"/>
              </a:rPr>
              <a:t>превенција на ХИВ – ПрЕП и ПЕП</a:t>
            </a:r>
            <a:endParaRPr lang="en-US" sz="3000" dirty="0">
              <a:solidFill>
                <a:srgbClr val="9999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6825" y="5305395"/>
            <a:ext cx="3700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k-MK" dirty="0" smtClean="0">
                <a:solidFill>
                  <a:srgbClr val="6869CF"/>
                </a:solidFill>
                <a:latin typeface="Century Gothic" panose="020B0502020202020204" pitchFamily="34" charset="0"/>
              </a:rPr>
              <a:t>13-14 ноември, 2021, Маврово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9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E51A07-2387-0546-9AAC-33D5B18EB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>
                <a:solidFill>
                  <a:schemeClr val="tx1"/>
                </a:solidFill>
              </a:rPr>
              <a:t>Препораките на СЗО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B28231-1024-6F45-B58F-2EF0CB8FD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0613571" cy="4762211"/>
          </a:xfrm>
        </p:spPr>
        <p:txBody>
          <a:bodyPr>
            <a:normAutofit/>
          </a:bodyPr>
          <a:lstStyle/>
          <a:p>
            <a:r>
              <a:rPr lang="mk-MK" sz="4400" dirty="0" err="1">
                <a:solidFill>
                  <a:schemeClr val="tx1"/>
                </a:solidFill>
              </a:rPr>
              <a:t>ПрЕП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mk-MK" sz="4400" dirty="0">
                <a:solidFill>
                  <a:schemeClr val="tx1"/>
                </a:solidFill>
              </a:rPr>
              <a:t>се препорачува за секого што е под значителен ризик од ХИВ</a:t>
            </a:r>
            <a:endParaRPr lang="en-US" sz="4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mk-MK" sz="4400" dirty="0">
              <a:solidFill>
                <a:schemeClr val="tx1"/>
              </a:solidFill>
            </a:endParaRPr>
          </a:p>
          <a:p>
            <a:r>
              <a:rPr lang="mk-MK" sz="4400" dirty="0" err="1">
                <a:solidFill>
                  <a:schemeClr val="tx1"/>
                </a:solidFill>
              </a:rPr>
              <a:t>ПрЕП</a:t>
            </a:r>
            <a:r>
              <a:rPr lang="mk-MK" sz="4400" dirty="0">
                <a:solidFill>
                  <a:schemeClr val="tx1"/>
                </a:solidFill>
              </a:rPr>
              <a:t> не е само апче</a:t>
            </a:r>
            <a:r>
              <a:rPr lang="en-US" sz="4400" dirty="0">
                <a:solidFill>
                  <a:schemeClr val="tx1"/>
                </a:solidFill>
              </a:rPr>
              <a:t>, </a:t>
            </a:r>
            <a:r>
              <a:rPr lang="mk-MK" sz="4400" dirty="0">
                <a:solidFill>
                  <a:schemeClr val="tx1"/>
                </a:solidFill>
              </a:rPr>
              <a:t>туку дел од пакетот на комбинирана ХИВ-превенција и сексуално здравје</a:t>
            </a:r>
            <a:endParaRPr lang="en-US" sz="4400" dirty="0">
              <a:solidFill>
                <a:schemeClr val="tx1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376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8386E3-1892-6E47-BC26-6211A6987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609" y="310041"/>
            <a:ext cx="10515600" cy="1325563"/>
          </a:xfrm>
        </p:spPr>
        <p:txBody>
          <a:bodyPr/>
          <a:lstStyle/>
          <a:p>
            <a:r>
              <a:rPr lang="mk-MK" b="1" dirty="0">
                <a:solidFill>
                  <a:schemeClr val="tx1"/>
                </a:solidFill>
              </a:rPr>
              <a:t>Кој треба да употребува </a:t>
            </a:r>
            <a:r>
              <a:rPr lang="mk-MK" b="1" dirty="0" err="1">
                <a:solidFill>
                  <a:schemeClr val="tx1"/>
                </a:solidFill>
              </a:rPr>
              <a:t>ПрЕП</a:t>
            </a:r>
            <a:r>
              <a:rPr lang="x-none" b="1" dirty="0">
                <a:solidFill>
                  <a:schemeClr val="tx1"/>
                </a:solidFill>
              </a:rPr>
              <a:t>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9B4A1C-4214-2E46-8788-FF6482FEF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x-none" b="1" dirty="0"/>
              <a:t>ПрЕП е наменета за лица кои се наоѓаат или може да се најдат под зголемен ризик од ХИВ инфекција</a:t>
            </a:r>
            <a:r>
              <a:rPr lang="mk-MK" b="1" dirty="0"/>
              <a:t>:</a:t>
            </a:r>
          </a:p>
          <a:p>
            <a:pPr marL="0" indent="0">
              <a:buNone/>
            </a:pPr>
            <a:endParaRPr lang="x-none" dirty="0"/>
          </a:p>
          <a:p>
            <a:endParaRPr lang="x-non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7B75E1FD-9CB0-824C-8007-C1413D6689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258751"/>
              </p:ext>
            </p:extLst>
          </p:nvPr>
        </p:nvGraphicFramePr>
        <p:xfrm>
          <a:off x="1608463" y="2842352"/>
          <a:ext cx="8890611" cy="36007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57650">
                  <a:extLst>
                    <a:ext uri="{9D8B030D-6E8A-4147-A177-3AD203B41FA5}">
                      <a16:colId xmlns:a16="http://schemas.microsoft.com/office/drawing/2014/main" xmlns="" val="3755978892"/>
                    </a:ext>
                  </a:extLst>
                </a:gridCol>
                <a:gridCol w="4632961">
                  <a:extLst>
                    <a:ext uri="{9D8B030D-6E8A-4147-A177-3AD203B41FA5}">
                      <a16:colId xmlns:a16="http://schemas.microsoft.com/office/drawing/2014/main" xmlns="" val="353557857"/>
                    </a:ext>
                  </a:extLst>
                </a:gridCol>
              </a:tblGrid>
              <a:tr h="563941">
                <a:tc>
                  <a:txBody>
                    <a:bodyPr/>
                    <a:lstStyle/>
                    <a:p>
                      <a:pPr marL="342900" lvl="0" indent="-342900" algn="just">
                        <a:buClr>
                          <a:srgbClr val="000000"/>
                        </a:buClr>
                        <a:buFont typeface="Wingdings" pitchFamily="2" charset="2"/>
                        <a:buChar char=""/>
                      </a:pPr>
                      <a:r>
                        <a:rPr lang="mk-MK" sz="1400" dirty="0">
                          <a:effectLst/>
                        </a:rPr>
                        <a:t>не употребуваат кондом при секој сексуален однос и со секој сексуален партнер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Clr>
                          <a:srgbClr val="000000"/>
                        </a:buClr>
                        <a:buFont typeface="Wingdings" pitchFamily="2" charset="2"/>
                        <a:buChar char=""/>
                      </a:pPr>
                      <a:r>
                        <a:rPr lang="mk-MK" sz="1400" dirty="0">
                          <a:effectLst/>
                        </a:rPr>
                        <a:t>имаат сексуални односи под дејство на алкохол или рекреативни дроги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01113335"/>
                  </a:ext>
                </a:extLst>
              </a:tr>
              <a:tr h="704926">
                <a:tc>
                  <a:txBody>
                    <a:bodyPr/>
                    <a:lstStyle/>
                    <a:p>
                      <a:pPr marL="342900" lvl="0" indent="-342900" algn="just">
                        <a:buClr>
                          <a:srgbClr val="000000"/>
                        </a:buClr>
                        <a:buFont typeface="Wingdings" pitchFamily="2" charset="2"/>
                        <a:buChar char=""/>
                      </a:pPr>
                      <a:r>
                        <a:rPr lang="mk-MK" sz="1400" dirty="0">
                          <a:effectLst/>
                        </a:rPr>
                        <a:t>имаат секс со повеќе од еден сексуален партнер во изминатите 6 месеци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Clr>
                          <a:srgbClr val="000000"/>
                        </a:buClr>
                        <a:buFont typeface="Wingdings" pitchFamily="2" charset="2"/>
                        <a:buChar char=""/>
                      </a:pPr>
                      <a:r>
                        <a:rPr lang="mk-MK" sz="1400" b="1" dirty="0">
                          <a:solidFill>
                            <a:schemeClr val="tx1"/>
                          </a:solidFill>
                          <a:effectLst/>
                        </a:rPr>
                        <a:t>имале некоја сексуално пренослива инфекција (на пример, </a:t>
                      </a:r>
                      <a:r>
                        <a:rPr lang="mk-MK" sz="1400" b="1" dirty="0" err="1">
                          <a:solidFill>
                            <a:schemeClr val="tx1"/>
                          </a:solidFill>
                          <a:effectLst/>
                        </a:rPr>
                        <a:t>гонореа</a:t>
                      </a:r>
                      <a:r>
                        <a:rPr lang="mk-MK" sz="1400" b="1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mk-MK" sz="1400" b="1" dirty="0" err="1">
                          <a:solidFill>
                            <a:schemeClr val="tx1"/>
                          </a:solidFill>
                          <a:effectLst/>
                        </a:rPr>
                        <a:t>хламидија</a:t>
                      </a:r>
                      <a:r>
                        <a:rPr lang="mk-MK" sz="1400" b="1" dirty="0">
                          <a:solidFill>
                            <a:schemeClr val="tx1"/>
                          </a:solidFill>
                          <a:effectLst/>
                        </a:rPr>
                        <a:t>, сифилис или херпес) во изминатите 6 месеци</a:t>
                      </a:r>
                      <a:endParaRPr lang="x-none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77235638"/>
                  </a:ext>
                </a:extLst>
              </a:tr>
              <a:tr h="704926">
                <a:tc>
                  <a:txBody>
                    <a:bodyPr/>
                    <a:lstStyle/>
                    <a:p>
                      <a:pPr marL="342900" lvl="0" indent="-342900" algn="just">
                        <a:buClr>
                          <a:srgbClr val="000000"/>
                        </a:buClr>
                        <a:buFont typeface="Wingdings" pitchFamily="2" charset="2"/>
                        <a:buChar char=""/>
                      </a:pPr>
                      <a:r>
                        <a:rPr lang="mk-MK" sz="1400" dirty="0">
                          <a:effectLst/>
                        </a:rPr>
                        <a:t>имаат сексуален партнер кој има други сексуални партнери или е под значителен ризик да добие ХИВ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Clr>
                          <a:srgbClr val="000000"/>
                        </a:buClr>
                        <a:buFont typeface="Wingdings" pitchFamily="2" charset="2"/>
                        <a:buChar char=""/>
                      </a:pPr>
                      <a:r>
                        <a:rPr lang="mk-MK" sz="1400" b="1" dirty="0">
                          <a:solidFill>
                            <a:schemeClr val="tx1"/>
                          </a:solidFill>
                          <a:effectLst/>
                        </a:rPr>
                        <a:t>имаат сексуален партнер кој неодамна дознал дека има некоја сексуално пренослива инфекција, вклучително и ХИВ</a:t>
                      </a:r>
                      <a:endParaRPr lang="x-none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58436475"/>
                  </a:ext>
                </a:extLst>
              </a:tr>
              <a:tr h="986897">
                <a:tc>
                  <a:txBody>
                    <a:bodyPr/>
                    <a:lstStyle/>
                    <a:p>
                      <a:pPr marL="342900" lvl="0" indent="-342900" algn="just">
                        <a:buClr>
                          <a:srgbClr val="000000"/>
                        </a:buClr>
                        <a:buFont typeface="Wingdings" pitchFamily="2" charset="2"/>
                        <a:buChar char=""/>
                      </a:pPr>
                      <a:r>
                        <a:rPr lang="mk-MK" sz="1400" dirty="0">
                          <a:effectLst/>
                        </a:rPr>
                        <a:t>имаат незаштитен секс со некој што инјектира дроги или користи заедничка опрема за инјектирање со други лица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Clr>
                          <a:srgbClr val="000000"/>
                        </a:buClr>
                        <a:buFont typeface="Wingdings" pitchFamily="2" charset="2"/>
                        <a:buChar char=""/>
                      </a:pPr>
                      <a:r>
                        <a:rPr lang="mk-MK" sz="1400" b="1" dirty="0">
                          <a:solidFill>
                            <a:schemeClr val="tx1"/>
                          </a:solidFill>
                          <a:effectLst/>
                        </a:rPr>
                        <a:t>имаат секс со партнер кој е ХИВ-позитивен и не е на антиретровирусна терапија, или прима антиретровирусна терапија, но сè уште нема достигнато </a:t>
                      </a:r>
                      <a:r>
                        <a:rPr lang="mk-MK" sz="1400" b="1" dirty="0" err="1">
                          <a:solidFill>
                            <a:schemeClr val="tx1"/>
                          </a:solidFill>
                          <a:effectLst/>
                        </a:rPr>
                        <a:t>недетектабилен</a:t>
                      </a:r>
                      <a:r>
                        <a:rPr lang="mk-MK" sz="1400" b="1" dirty="0">
                          <a:solidFill>
                            <a:schemeClr val="tx1"/>
                          </a:solidFill>
                          <a:effectLst/>
                        </a:rPr>
                        <a:t> вирусен товар</a:t>
                      </a:r>
                      <a:endParaRPr lang="x-none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39061822"/>
                  </a:ext>
                </a:extLst>
              </a:tr>
              <a:tr h="563941">
                <a:tc>
                  <a:txBody>
                    <a:bodyPr/>
                    <a:lstStyle/>
                    <a:p>
                      <a:pPr marL="342900" lvl="0" indent="-342900" algn="just">
                        <a:buClr>
                          <a:srgbClr val="000000"/>
                        </a:buClr>
                        <a:buFont typeface="Wingdings" pitchFamily="2" charset="2"/>
                        <a:buChar char=""/>
                      </a:pPr>
                      <a:r>
                        <a:rPr lang="mk-MK" sz="1400" dirty="0">
                          <a:effectLst/>
                        </a:rPr>
                        <a:t>самите инјектираат дроги или користат заедничка опрема за инјектирање со други лица</a:t>
                      </a:r>
                      <a:endParaRPr lang="x-none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Clr>
                          <a:srgbClr val="000000"/>
                        </a:buClr>
                        <a:buFont typeface="Wingdings" pitchFamily="2" charset="2"/>
                        <a:buChar char=""/>
                      </a:pPr>
                      <a:r>
                        <a:rPr lang="mk-MK" sz="1400" b="1" dirty="0">
                          <a:solidFill>
                            <a:schemeClr val="tx1"/>
                          </a:solidFill>
                          <a:effectLst/>
                        </a:rPr>
                        <a:t>тие и партнерот не го дискутираат прашањето за ХИВ и не си го знаат својот ХИВ статус</a:t>
                      </a:r>
                      <a:endParaRPr lang="x-none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63418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053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F1B9AE-F707-8B41-98F6-8865512A7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b="1" dirty="0">
                <a:solidFill>
                  <a:schemeClr val="tx1"/>
                </a:solidFill>
              </a:rPr>
              <a:t>Контраиндикации</a:t>
            </a:r>
            <a:r>
              <a:rPr lang="mk-MK" b="1" dirty="0"/>
              <a:t> </a:t>
            </a:r>
            <a:endParaRPr lang="x-none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B0D354A-151D-E94B-A74A-32BFFF286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mk-MK" dirty="0" err="1">
                <a:solidFill>
                  <a:schemeClr val="tx1"/>
                </a:solidFill>
              </a:rPr>
              <a:t>ПрЕП</a:t>
            </a:r>
            <a:r>
              <a:rPr lang="mk-MK" dirty="0">
                <a:solidFill>
                  <a:schemeClr val="tx1"/>
                </a:solidFill>
              </a:rPr>
              <a:t> не треба да се користи во случај кога:</a:t>
            </a:r>
            <a:endParaRPr lang="x-none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x-none" dirty="0">
              <a:solidFill>
                <a:schemeClr val="tx1"/>
              </a:solidFill>
            </a:endParaRPr>
          </a:p>
          <a:p>
            <a:pPr lvl="0" fontAlgn="base"/>
            <a:r>
              <a:rPr lang="mk-MK" dirty="0">
                <a:solidFill>
                  <a:schemeClr val="tx1"/>
                </a:solidFill>
              </a:rPr>
              <a:t>Лицето е инфицирано со ХИВ-1 или ХИВ-2</a:t>
            </a:r>
            <a:endParaRPr lang="x-none" dirty="0">
              <a:solidFill>
                <a:schemeClr val="tx1"/>
              </a:solidFill>
            </a:endParaRPr>
          </a:p>
          <a:p>
            <a:pPr lvl="0" fontAlgn="base"/>
            <a:r>
              <a:rPr lang="mk-MK" dirty="0">
                <a:solidFill>
                  <a:schemeClr val="tx1"/>
                </a:solidFill>
              </a:rPr>
              <a:t>Има знаци и симптоми што укажуваат на акутна ХИВ-инфекција со веројатна изложеност</a:t>
            </a:r>
            <a:endParaRPr lang="x-none" dirty="0">
              <a:solidFill>
                <a:schemeClr val="tx1"/>
              </a:solidFill>
            </a:endParaRPr>
          </a:p>
          <a:p>
            <a:pPr lvl="0" fontAlgn="base"/>
            <a:r>
              <a:rPr lang="mk-MK" dirty="0">
                <a:solidFill>
                  <a:schemeClr val="tx1"/>
                </a:solidFill>
              </a:rPr>
              <a:t>Има проценет </a:t>
            </a:r>
            <a:r>
              <a:rPr lang="mk-MK" dirty="0" err="1">
                <a:solidFill>
                  <a:schemeClr val="tx1"/>
                </a:solidFill>
              </a:rPr>
              <a:t>креатинин-клиренс</a:t>
            </a:r>
            <a:r>
              <a:rPr lang="mk-MK" dirty="0">
                <a:solidFill>
                  <a:schemeClr val="tx1"/>
                </a:solidFill>
              </a:rPr>
              <a:t> (стапка на </a:t>
            </a:r>
            <a:r>
              <a:rPr lang="mk-MK" dirty="0" err="1">
                <a:solidFill>
                  <a:schemeClr val="tx1"/>
                </a:solidFill>
              </a:rPr>
              <a:t>гломеруларна</a:t>
            </a:r>
            <a:r>
              <a:rPr lang="mk-MK" dirty="0">
                <a:solidFill>
                  <a:schemeClr val="tx1"/>
                </a:solidFill>
              </a:rPr>
              <a:t> филтрација [ГФР]) &lt;60ml/</a:t>
            </a:r>
            <a:r>
              <a:rPr lang="mk-MK" dirty="0" err="1">
                <a:solidFill>
                  <a:schemeClr val="tx1"/>
                </a:solidFill>
              </a:rPr>
              <a:t>min</a:t>
            </a:r>
            <a:endParaRPr lang="x-none" dirty="0">
              <a:solidFill>
                <a:schemeClr val="tx1"/>
              </a:solidFill>
            </a:endParaRPr>
          </a:p>
          <a:p>
            <a:pPr lvl="0" fontAlgn="base"/>
            <a:r>
              <a:rPr lang="mk-MK" dirty="0">
                <a:solidFill>
                  <a:schemeClr val="tx1"/>
                </a:solidFill>
              </a:rPr>
              <a:t>Има историја на хронично бубрежно заболување, остеопороза или </a:t>
            </a:r>
            <a:r>
              <a:rPr lang="mk-MK" dirty="0" err="1">
                <a:solidFill>
                  <a:schemeClr val="tx1"/>
                </a:solidFill>
              </a:rPr>
              <a:t>остеопенија</a:t>
            </a:r>
            <a:endParaRPr lang="x-none" dirty="0">
              <a:solidFill>
                <a:schemeClr val="tx1"/>
              </a:solidFill>
            </a:endParaRPr>
          </a:p>
          <a:p>
            <a:pPr lvl="0" fontAlgn="base"/>
            <a:r>
              <a:rPr lang="mk-MK" dirty="0">
                <a:solidFill>
                  <a:schemeClr val="tx1"/>
                </a:solidFill>
              </a:rPr>
              <a:t>Алергија или контраиндикација на кој било лек од режимот на </a:t>
            </a:r>
            <a:r>
              <a:rPr lang="mk-MK" dirty="0" err="1">
                <a:solidFill>
                  <a:schemeClr val="tx1"/>
                </a:solidFill>
              </a:rPr>
              <a:t>ПрЕП</a:t>
            </a:r>
            <a:r>
              <a:rPr lang="mk-MK" dirty="0">
                <a:solidFill>
                  <a:schemeClr val="tx1"/>
                </a:solidFill>
              </a:rPr>
              <a:t> (врз основа на личен исказ или врз основа на евиденција)</a:t>
            </a:r>
            <a:endParaRPr lang="x-none" dirty="0">
              <a:solidFill>
                <a:schemeClr val="tx1"/>
              </a:solidFill>
            </a:endParaRPr>
          </a:p>
          <a:p>
            <a:endParaRPr lang="x-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0398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58BB72-7D9C-9143-AEA0-9736F3E51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b="1" dirty="0">
                <a:solidFill>
                  <a:schemeClr val="tx1"/>
                </a:solidFill>
              </a:rPr>
              <a:t>Несакани ефекти</a:t>
            </a:r>
            <a:endParaRPr lang="x-none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5FFAC3B-ED8F-B849-9B4D-52F3B034C7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0373"/>
            <a:ext cx="4431030" cy="397033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mk-MK" u="sng" dirty="0">
                <a:solidFill>
                  <a:schemeClr val="tx1"/>
                </a:solidFill>
              </a:rPr>
              <a:t>Краткорочни</a:t>
            </a:r>
          </a:p>
          <a:p>
            <a:pPr marL="0" indent="0">
              <a:buNone/>
            </a:pPr>
            <a:r>
              <a:rPr lang="mk-MK" dirty="0">
                <a:solidFill>
                  <a:schemeClr val="tx1"/>
                </a:solidFill>
              </a:rPr>
              <a:t>Околу 10% од луѓето што започнуваат со </a:t>
            </a:r>
            <a:r>
              <a:rPr lang="mk-MK" dirty="0" err="1">
                <a:solidFill>
                  <a:schemeClr val="tx1"/>
                </a:solidFill>
              </a:rPr>
              <a:t>ПрЕП</a:t>
            </a:r>
            <a:r>
              <a:rPr lang="mk-MK" dirty="0">
                <a:solidFill>
                  <a:schemeClr val="tx1"/>
                </a:solidFill>
              </a:rPr>
              <a:t> ќе добијат некакви краткорочни, благи несакани дејства. Во можните несакани дејства спаѓаат:</a:t>
            </a:r>
            <a:endParaRPr lang="x-none" dirty="0">
              <a:solidFill>
                <a:schemeClr val="tx1"/>
              </a:solidFill>
            </a:endParaRPr>
          </a:p>
          <a:p>
            <a:pPr lvl="0"/>
            <a:r>
              <a:rPr lang="mk-MK" dirty="0">
                <a:solidFill>
                  <a:schemeClr val="tx1"/>
                </a:solidFill>
              </a:rPr>
              <a:t>гастроинтестинални симптоми (дијареја, мачнина, намален апетит, стомачни грчеви или надуеност);</a:t>
            </a:r>
            <a:endParaRPr lang="x-none" dirty="0">
              <a:solidFill>
                <a:schemeClr val="tx1"/>
              </a:solidFill>
            </a:endParaRPr>
          </a:p>
          <a:p>
            <a:pPr lvl="0"/>
            <a:r>
              <a:rPr lang="mk-MK" dirty="0">
                <a:solidFill>
                  <a:schemeClr val="tx1"/>
                </a:solidFill>
              </a:rPr>
              <a:t>вртоглавица или главоболки. </a:t>
            </a:r>
            <a:endParaRPr lang="x-none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mk-MK" dirty="0">
                <a:solidFill>
                  <a:schemeClr val="tx1"/>
                </a:solidFill>
              </a:rPr>
              <a:t>Обично, овие симптоми се благи и започнуваат во првите неколку дена или седмици од употребата на </a:t>
            </a:r>
            <a:r>
              <a:rPr lang="mk-MK" dirty="0" err="1">
                <a:solidFill>
                  <a:schemeClr val="tx1"/>
                </a:solidFill>
              </a:rPr>
              <a:t>ПрЕП</a:t>
            </a:r>
            <a:r>
              <a:rPr lang="mk-MK" dirty="0">
                <a:solidFill>
                  <a:schemeClr val="tx1"/>
                </a:solidFill>
              </a:rPr>
              <a:t> и траат неколку дена, а речиси секогаш помалку од еден месец.</a:t>
            </a:r>
            <a:endParaRPr lang="x-none" dirty="0">
              <a:solidFill>
                <a:schemeClr val="tx1"/>
              </a:solidFill>
            </a:endParaRPr>
          </a:p>
          <a:p>
            <a:endParaRPr lang="x-none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40B28BD7-B0BD-974F-8397-E8E818FE454D}"/>
              </a:ext>
            </a:extLst>
          </p:cNvPr>
          <p:cNvSpPr txBox="1">
            <a:spLocks/>
          </p:cNvSpPr>
          <p:nvPr/>
        </p:nvSpPr>
        <p:spPr>
          <a:xfrm>
            <a:off x="6096000" y="1744346"/>
            <a:ext cx="4431030" cy="3970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mk-MK" sz="2000" u="sng" dirty="0">
                <a:solidFill>
                  <a:schemeClr val="tx1"/>
                </a:solidFill>
              </a:rPr>
              <a:t>Долгорочни</a:t>
            </a:r>
          </a:p>
          <a:p>
            <a:r>
              <a:rPr lang="mk-MK" sz="2000" dirty="0">
                <a:solidFill>
                  <a:schemeClr val="tx1"/>
                </a:solidFill>
              </a:rPr>
              <a:t>Покачување на вредностите на серумскиот </a:t>
            </a:r>
            <a:r>
              <a:rPr lang="mk-MK" sz="2000" dirty="0" err="1">
                <a:solidFill>
                  <a:schemeClr val="tx1"/>
                </a:solidFill>
              </a:rPr>
              <a:t>креатинин</a:t>
            </a:r>
            <a:r>
              <a:rPr lang="mk-MK" sz="2000" dirty="0">
                <a:solidFill>
                  <a:schemeClr val="tx1"/>
                </a:solidFill>
              </a:rPr>
              <a:t> (1/200)</a:t>
            </a:r>
          </a:p>
          <a:p>
            <a:r>
              <a:rPr lang="mk" sz="2000" dirty="0">
                <a:solidFill>
                  <a:schemeClr val="tx1"/>
                </a:solidFill>
              </a:rPr>
              <a:t>Намалување на минералната густина на коските за 0.1-1.5%</a:t>
            </a:r>
            <a:endParaRPr lang="x-none" sz="20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B0CFAC1-342A-9C41-9D76-41C9A0F41146}"/>
              </a:ext>
            </a:extLst>
          </p:cNvPr>
          <p:cNvSpPr txBox="1"/>
          <p:nvPr/>
        </p:nvSpPr>
        <p:spPr>
          <a:xfrm>
            <a:off x="1017270" y="5806440"/>
            <a:ext cx="9509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k-MK" dirty="0">
                <a:solidFill>
                  <a:srgbClr val="FF0000"/>
                </a:solidFill>
              </a:rPr>
              <a:t>НЕСАКАНИТЕ ЕФЕКТИ СЕ РЕВЕРЗИБИЛНИ! </a:t>
            </a:r>
            <a:endParaRPr lang="x-none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1C191F2-8C36-C14F-A034-1E014F8537E1}"/>
              </a:ext>
            </a:extLst>
          </p:cNvPr>
          <p:cNvSpPr txBox="1"/>
          <p:nvPr/>
        </p:nvSpPr>
        <p:spPr>
          <a:xfrm>
            <a:off x="8823960" y="4674870"/>
            <a:ext cx="22974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5400" dirty="0"/>
              <a:t>🍔🍷💊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393CE586-6D54-3D42-BC28-64C61FCF92A0}"/>
              </a:ext>
            </a:extLst>
          </p:cNvPr>
          <p:cNvSpPr/>
          <p:nvPr/>
        </p:nvSpPr>
        <p:spPr>
          <a:xfrm>
            <a:off x="8789670" y="4046220"/>
            <a:ext cx="2297430" cy="1944886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26799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C5DD93C-26A6-7343-90BD-101FECA7FE7F}"/>
              </a:ext>
            </a:extLst>
          </p:cNvPr>
          <p:cNvSpPr txBox="1"/>
          <p:nvPr/>
        </p:nvSpPr>
        <p:spPr>
          <a:xfrm>
            <a:off x="0" y="1385991"/>
            <a:ext cx="1219199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mk-MK" sz="5400" b="1" dirty="0"/>
          </a:p>
          <a:p>
            <a:pPr algn="ctr"/>
            <a:r>
              <a:rPr lang="x-none" sz="8000" b="1"/>
              <a:t>ПрЕП </a:t>
            </a:r>
            <a:r>
              <a:rPr lang="x-none" sz="8000" b="1" dirty="0"/>
              <a:t>во Македонија? Конечно!</a:t>
            </a:r>
          </a:p>
          <a:p>
            <a:pPr algn="ctr"/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7974504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DB7030-DE30-8F4E-A5A3-8307840E3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4140" y="639172"/>
            <a:ext cx="9916886" cy="6046561"/>
          </a:xfrm>
        </p:spPr>
        <p:txBody>
          <a:bodyPr>
            <a:normAutofit fontScale="90000"/>
          </a:bodyPr>
          <a:lstStyle/>
          <a:p>
            <a:pPr algn="ctr"/>
            <a:r>
              <a:rPr lang="mk-MK" sz="4900" dirty="0">
                <a:solidFill>
                  <a:schemeClr val="tx1"/>
                </a:solidFill>
              </a:rPr>
              <a:t>Од февруари 2021, преку</a:t>
            </a:r>
            <a:r>
              <a:rPr lang="x-none" sz="4900" dirty="0">
                <a:solidFill>
                  <a:schemeClr val="tx1"/>
                </a:solidFill>
              </a:rPr>
              <a:t> пилот-програмата </a:t>
            </a:r>
            <a:r>
              <a:rPr lang="en-US" sz="4900" dirty="0">
                <a:solidFill>
                  <a:schemeClr val="tx1"/>
                </a:solidFill>
              </a:rPr>
              <a:t>#</a:t>
            </a:r>
            <a:r>
              <a:rPr lang="x-none" sz="4900" dirty="0">
                <a:solidFill>
                  <a:schemeClr val="tx1"/>
                </a:solidFill>
              </a:rPr>
              <a:t>PrEP-MKD, ПрЕП се нуди како дел од поширок пакет на услуги за сексуалното здравје, кој вклучува и скрининг за сексуално преносливи инфекции</a:t>
            </a:r>
            <a:r>
              <a:rPr lang="mk-MK" sz="4900" dirty="0">
                <a:solidFill>
                  <a:schemeClr val="tx1"/>
                </a:solidFill>
              </a:rPr>
              <a:t>, вакцини и советување за безбедни сексуални практики.</a:t>
            </a:r>
            <a:r>
              <a:rPr lang="x-none" b="1" dirty="0"/>
              <a:t/>
            </a:r>
            <a:br>
              <a:rPr lang="x-none" b="1" dirty="0"/>
            </a:br>
            <a:r>
              <a:rPr lang="mk-MK" dirty="0"/>
              <a:t> 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7679781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068ABFB-060A-C843-8BF7-2E374DC21C5A}"/>
              </a:ext>
            </a:extLst>
          </p:cNvPr>
          <p:cNvSpPr txBox="1"/>
          <p:nvPr/>
        </p:nvSpPr>
        <p:spPr>
          <a:xfrm>
            <a:off x="319489" y="275422"/>
            <a:ext cx="101836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k-MK" sz="5400" dirty="0"/>
              <a:t>Основни информации за пилотот</a:t>
            </a:r>
            <a:endParaRPr lang="x-none" sz="5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C1D959C-B2D8-0E47-8FED-53E030ED3B02}"/>
              </a:ext>
            </a:extLst>
          </p:cNvPr>
          <p:cNvSpPr txBox="1"/>
          <p:nvPr/>
        </p:nvSpPr>
        <p:spPr>
          <a:xfrm>
            <a:off x="738130" y="1590688"/>
            <a:ext cx="10268773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k-MK" sz="2400" b="1" dirty="0">
                <a:sym typeface="Apple Color Emoji" pitchFamily="2" charset="0"/>
              </a:rPr>
              <a:t>🕑</a:t>
            </a:r>
            <a:r>
              <a:rPr lang="mk-MK" sz="2400" b="1" dirty="0"/>
              <a:t> Кога? 		</a:t>
            </a:r>
            <a:r>
              <a:rPr lang="x-none" sz="2400"/>
              <a:t>Секој </a:t>
            </a:r>
            <a:r>
              <a:rPr lang="x-none" sz="2400" dirty="0"/>
              <a:t>вторник и четврток од 14:00 до 18:00 часот </a:t>
            </a:r>
            <a:br>
              <a:rPr lang="x-none" sz="2400" dirty="0"/>
            </a:br>
            <a:r>
              <a:rPr lang="mk-MK" sz="2400" b="1" dirty="0">
                <a:sym typeface="Apple Color Emoji" pitchFamily="2" charset="0"/>
              </a:rPr>
              <a:t>🏨</a:t>
            </a:r>
            <a:r>
              <a:rPr lang="mk-MK" sz="2400" b="1" dirty="0"/>
              <a:t> Каде? 		</a:t>
            </a:r>
            <a:r>
              <a:rPr lang="x-none" sz="2400"/>
              <a:t>Советувалиште </a:t>
            </a:r>
            <a:r>
              <a:rPr lang="x-none" sz="2400" dirty="0"/>
              <a:t>за ХИВ при Клиниката за </a:t>
            </a:r>
            <a:r>
              <a:rPr lang="x-none" sz="2400"/>
              <a:t>инфективни болести</a:t>
            </a:r>
            <a:endParaRPr lang="mk-MK" sz="2400" dirty="0"/>
          </a:p>
          <a:p>
            <a:endParaRPr lang="x-none" sz="2400" dirty="0"/>
          </a:p>
          <a:p>
            <a:r>
              <a:rPr lang="mk-MK" sz="2400" dirty="0"/>
              <a:t>💊 </a:t>
            </a:r>
            <a:r>
              <a:rPr lang="x-none" sz="2400" b="1" dirty="0"/>
              <a:t>За колку време </a:t>
            </a:r>
            <a:r>
              <a:rPr lang="mk-MK" sz="2400" b="1" dirty="0"/>
              <a:t>се добива </a:t>
            </a:r>
            <a:r>
              <a:rPr lang="x-none" sz="2400" b="1" dirty="0"/>
              <a:t>ПрЕП</a:t>
            </a:r>
            <a:r>
              <a:rPr lang="x-none" sz="2400" b="1"/>
              <a:t>?</a:t>
            </a:r>
            <a:r>
              <a:rPr lang="mk-MK" sz="2400" b="1" dirty="0"/>
              <a:t> </a:t>
            </a:r>
          </a:p>
          <a:p>
            <a:r>
              <a:rPr lang="mk-MK" sz="2400" b="1" dirty="0"/>
              <a:t>				</a:t>
            </a:r>
            <a:r>
              <a:rPr lang="x-none" sz="2400"/>
              <a:t>2 </a:t>
            </a:r>
            <a:r>
              <a:rPr lang="x-none" sz="2400" dirty="0"/>
              <a:t>до најмногу 5 дена од </a:t>
            </a:r>
            <a:r>
              <a:rPr lang="mk-MK" sz="2400" dirty="0"/>
              <a:t>појдовната</a:t>
            </a:r>
            <a:r>
              <a:rPr lang="x-none" sz="2400" dirty="0"/>
              <a:t> посета</a:t>
            </a:r>
            <a:endParaRPr lang="x-none" sz="2400" b="1" dirty="0"/>
          </a:p>
          <a:p>
            <a:endParaRPr lang="x-none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E8ACE164-3776-DF46-8AA4-9869881D3C7C}"/>
              </a:ext>
            </a:extLst>
          </p:cNvPr>
          <p:cNvSpPr/>
          <p:nvPr/>
        </p:nvSpPr>
        <p:spPr>
          <a:xfrm>
            <a:off x="1542362" y="4002764"/>
            <a:ext cx="8583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6695" algn="ctr">
              <a:spcBef>
                <a:spcPts val="200"/>
              </a:spcBef>
            </a:pPr>
            <a:r>
              <a:rPr lang="x-none" sz="3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Учеството во пилот-програмата е доброволно, доверливо и бесплатно!</a:t>
            </a:r>
            <a:endParaRPr lang="x-none" sz="36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0316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E9FDDA3-D9CC-E14F-9520-FAB3644F2188}"/>
              </a:ext>
            </a:extLst>
          </p:cNvPr>
          <p:cNvSpPr txBox="1"/>
          <p:nvPr/>
        </p:nvSpPr>
        <p:spPr>
          <a:xfrm>
            <a:off x="484743" y="220338"/>
            <a:ext cx="71336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k-MK" sz="5400" dirty="0"/>
              <a:t>Критериуми за учество</a:t>
            </a:r>
            <a:endParaRPr lang="x-none" sz="5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9311928-4BED-4D41-BF7C-487686FFB82B}"/>
              </a:ext>
            </a:extLst>
          </p:cNvPr>
          <p:cNvSpPr txBox="1"/>
          <p:nvPr/>
        </p:nvSpPr>
        <p:spPr>
          <a:xfrm>
            <a:off x="672027" y="1225689"/>
            <a:ext cx="450962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k-MK" b="1" i="1" dirty="0"/>
              <a:t>Критериуми за вклучување:</a:t>
            </a:r>
            <a:endParaRPr lang="x-none" b="1" dirty="0"/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mk-MK" dirty="0"/>
              <a:t>возраст </a:t>
            </a:r>
            <a:r>
              <a:rPr lang="en-US" dirty="0"/>
              <a:t>≥ 18 </a:t>
            </a:r>
            <a:r>
              <a:rPr lang="mk-MK" dirty="0"/>
              <a:t>години,</a:t>
            </a:r>
            <a:endParaRPr lang="x-none" dirty="0"/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mk-MK" dirty="0"/>
              <a:t>МСМ, </a:t>
            </a:r>
            <a:r>
              <a:rPr lang="mk-MK" dirty="0" err="1"/>
              <a:t>трансродови</a:t>
            </a:r>
            <a:r>
              <a:rPr lang="mk-MK" dirty="0"/>
              <a:t> лица, сексуални работници/</a:t>
            </a:r>
            <a:r>
              <a:rPr lang="mk-MK" dirty="0" err="1"/>
              <a:t>чки</a:t>
            </a:r>
            <a:r>
              <a:rPr lang="mk-MK" dirty="0"/>
              <a:t>,</a:t>
            </a:r>
            <a:endParaRPr lang="x-none" dirty="0"/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mk-MK" dirty="0"/>
              <a:t>ХИВ-негативни при регистрација, со негативен резултат од тест за ХИВ документиран не подоцна од седум дена пред започнување со </a:t>
            </a:r>
            <a:r>
              <a:rPr lang="mk-MK" dirty="0" err="1"/>
              <a:t>ПрЕП</a:t>
            </a:r>
            <a:r>
              <a:rPr lang="mk-MK" dirty="0"/>
              <a:t>,</a:t>
            </a:r>
            <a:endParaRPr lang="x-none" dirty="0"/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mk-MK" dirty="0"/>
              <a:t>подготвени да бидат контактирани преку телефон или е-пошта (на пр. потсетување за присуство на последователни посети),</a:t>
            </a:r>
            <a:endParaRPr lang="x-none" dirty="0"/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mk-MK" dirty="0"/>
              <a:t>жители на Северна Македонија,</a:t>
            </a:r>
            <a:endParaRPr lang="x-none" dirty="0"/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mk-MK" dirty="0"/>
              <a:t>потпишан образец за информирана согласност,</a:t>
            </a:r>
            <a:endParaRPr lang="x-none" dirty="0"/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mk-MK" dirty="0"/>
              <a:t>значителен ризик од добивање ХИВ-инфекција, врз основа на ризикот во последните 3 месеци или можниот ризик во наредните 3 месеци.</a:t>
            </a:r>
            <a:endParaRPr lang="x-none" dirty="0"/>
          </a:p>
          <a:p>
            <a:endParaRPr lang="x-non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593703B-6584-9F48-8128-9785B1A19FC0}"/>
              </a:ext>
            </a:extLst>
          </p:cNvPr>
          <p:cNvSpPr txBox="1"/>
          <p:nvPr/>
        </p:nvSpPr>
        <p:spPr>
          <a:xfrm>
            <a:off x="6327309" y="1225689"/>
            <a:ext cx="56414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k-MK" b="1" i="1" dirty="0"/>
              <a:t>Критериуми за исклучување</a:t>
            </a:r>
            <a:r>
              <a:rPr lang="es-ES_tradnl" b="1" i="1" dirty="0"/>
              <a:t>:</a:t>
            </a:r>
            <a:endParaRPr lang="x-none" b="1" dirty="0"/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mk-MK" dirty="0"/>
              <a:t>инфициран со ХИВ-1 или ХИВ-2,</a:t>
            </a:r>
            <a:endParaRPr lang="x-none" dirty="0"/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mk-MK" dirty="0"/>
              <a:t>знаци и симптоми на акутна ХИВ-инфекција со веројатна изложеност,</a:t>
            </a:r>
            <a:endParaRPr lang="x-none" dirty="0"/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mk-MK" dirty="0"/>
              <a:t>проценет </a:t>
            </a:r>
            <a:r>
              <a:rPr lang="mk-MK" dirty="0" err="1"/>
              <a:t>креатинински</a:t>
            </a:r>
            <a:r>
              <a:rPr lang="mk-MK" dirty="0"/>
              <a:t> </a:t>
            </a:r>
            <a:r>
              <a:rPr lang="mk-MK" dirty="0" err="1"/>
              <a:t>клиренс</a:t>
            </a:r>
            <a:r>
              <a:rPr lang="mk-MK" dirty="0"/>
              <a:t> (стапка на </a:t>
            </a:r>
            <a:r>
              <a:rPr lang="mk-MK" dirty="0" err="1"/>
              <a:t>гломеруларна</a:t>
            </a:r>
            <a:r>
              <a:rPr lang="mk-MK" dirty="0"/>
              <a:t> филтрација [ГФР]) &lt;60ml/</a:t>
            </a:r>
            <a:r>
              <a:rPr lang="mk-MK" dirty="0" err="1"/>
              <a:t>min</a:t>
            </a:r>
            <a:r>
              <a:rPr lang="mk-MK" dirty="0"/>
              <a:t>,</a:t>
            </a:r>
            <a:endParaRPr lang="x-none" dirty="0"/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mk-MK" dirty="0"/>
              <a:t>историја на хронично бубрежно заболување, остеопороза или </a:t>
            </a:r>
            <a:r>
              <a:rPr lang="mk-MK" dirty="0" err="1"/>
              <a:t>остеопенија</a:t>
            </a:r>
            <a:r>
              <a:rPr lang="mk-MK" dirty="0"/>
              <a:t>,</a:t>
            </a:r>
            <a:endParaRPr lang="x-none" dirty="0"/>
          </a:p>
          <a:p>
            <a:pPr marL="285750" lvl="0" indent="-285750" algn="just" fontAlgn="base">
              <a:buFont typeface="Arial" panose="020B0604020202020204" pitchFamily="34" charset="0"/>
              <a:buChar char="•"/>
            </a:pPr>
            <a:r>
              <a:rPr lang="mk-MK" dirty="0"/>
              <a:t>алергија или контраиндикација на кој било лек од режимот на </a:t>
            </a:r>
            <a:r>
              <a:rPr lang="mk-MK" dirty="0" err="1"/>
              <a:t>ПрЕП</a:t>
            </a:r>
            <a:r>
              <a:rPr lang="mk-MK" dirty="0"/>
              <a:t> (врз основа на личен исказ или врз основа на евиденција).</a:t>
            </a:r>
            <a:endParaRPr lang="x-none" dirty="0"/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8759917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xmlns="" id="{D37FF316-D35E-4C48-A436-5042664704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6878733"/>
              </p:ext>
            </p:extLst>
          </p:nvPr>
        </p:nvGraphicFramePr>
        <p:xfrm>
          <a:off x="1939909" y="1057343"/>
          <a:ext cx="10429302" cy="5800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B6032803-7604-1646-9DA0-BFE38D37C1A5}"/>
              </a:ext>
            </a:extLst>
          </p:cNvPr>
          <p:cNvSpPr txBox="1"/>
          <p:nvPr/>
        </p:nvSpPr>
        <p:spPr>
          <a:xfrm>
            <a:off x="363556" y="110169"/>
            <a:ext cx="123778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k-MK" sz="4400" dirty="0"/>
              <a:t>Шема на движење на учесниците низ пилотот</a:t>
            </a:r>
            <a:endParaRPr lang="x-none" sz="440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xmlns="" id="{417237EC-8802-7248-A983-CFCD1C748E45}"/>
              </a:ext>
            </a:extLst>
          </p:cNvPr>
          <p:cNvSpPr/>
          <p:nvPr/>
        </p:nvSpPr>
        <p:spPr>
          <a:xfrm>
            <a:off x="674370" y="4286250"/>
            <a:ext cx="2183130" cy="176022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k-MK" dirty="0">
                <a:solidFill>
                  <a:srgbClr val="FF0000"/>
                </a:solidFill>
              </a:rPr>
              <a:t>Улогата на матичните лекари во иднина?</a:t>
            </a:r>
            <a:endParaRPr lang="x-none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xmlns="" id="{48D8180D-1D1A-2B40-803B-33FE51F9CEC8}"/>
              </a:ext>
            </a:extLst>
          </p:cNvPr>
          <p:cNvCxnSpPr>
            <a:stCxn id="4" idx="7"/>
          </p:cNvCxnSpPr>
          <p:nvPr/>
        </p:nvCxnSpPr>
        <p:spPr>
          <a:xfrm flipV="1">
            <a:off x="2537788" y="2148840"/>
            <a:ext cx="3558212" cy="239518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xmlns="" id="{7115E8D2-6E99-0E4C-B8F8-7750E9CDBD93}"/>
              </a:ext>
            </a:extLst>
          </p:cNvPr>
          <p:cNvCxnSpPr>
            <a:cxnSpLocks/>
          </p:cNvCxnSpPr>
          <p:nvPr/>
        </p:nvCxnSpPr>
        <p:spPr>
          <a:xfrm flipV="1">
            <a:off x="2857500" y="4503420"/>
            <a:ext cx="3451860" cy="80269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A06C4854-B69F-9045-94E8-48D73B19DD14}"/>
              </a:ext>
            </a:extLst>
          </p:cNvPr>
          <p:cNvCxnSpPr>
            <a:cxnSpLocks/>
          </p:cNvCxnSpPr>
          <p:nvPr/>
        </p:nvCxnSpPr>
        <p:spPr>
          <a:xfrm flipV="1">
            <a:off x="2181225" y="5618675"/>
            <a:ext cx="7829550" cy="3639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76132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30CBE8-EBB6-E244-88E1-816F5A6C7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503" y="600423"/>
            <a:ext cx="12032165" cy="1325563"/>
          </a:xfrm>
        </p:spPr>
        <p:txBody>
          <a:bodyPr>
            <a:noAutofit/>
          </a:bodyPr>
          <a:lstStyle/>
          <a:p>
            <a:r>
              <a:rPr lang="mk-MK" dirty="0">
                <a:solidFill>
                  <a:schemeClr val="tx1"/>
                </a:solidFill>
              </a:rPr>
              <a:t>Услуги кои се нудат како дел од пилотот</a:t>
            </a:r>
            <a:endParaRPr lang="x-none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8FACC6-D963-1048-A871-57967A529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k-MK" dirty="0">
              <a:latin typeface="+mj-lt"/>
            </a:endParaRPr>
          </a:p>
          <a:p>
            <a:r>
              <a:rPr lang="mk-MK" dirty="0">
                <a:solidFill>
                  <a:schemeClr val="tx1"/>
                </a:solidFill>
                <a:latin typeface="+mj-lt"/>
              </a:rPr>
              <a:t>Редовно снабдување со </a:t>
            </a:r>
            <a:r>
              <a:rPr lang="mk-MK" dirty="0" err="1">
                <a:solidFill>
                  <a:schemeClr val="tx1"/>
                </a:solidFill>
                <a:latin typeface="+mj-lt"/>
              </a:rPr>
              <a:t>ПрЕП</a:t>
            </a:r>
            <a:r>
              <a:rPr lang="mk-MK" dirty="0">
                <a:solidFill>
                  <a:schemeClr val="tx1"/>
                </a:solidFill>
                <a:latin typeface="+mj-lt"/>
              </a:rPr>
              <a:t> таблети</a:t>
            </a:r>
          </a:p>
          <a:p>
            <a:r>
              <a:rPr lang="mk-MK" dirty="0">
                <a:solidFill>
                  <a:schemeClr val="tx1"/>
                </a:solidFill>
                <a:latin typeface="+mj-lt"/>
              </a:rPr>
              <a:t>Редовно ХИВ тестирање</a:t>
            </a:r>
          </a:p>
          <a:p>
            <a:r>
              <a:rPr lang="mk-MK" dirty="0">
                <a:solidFill>
                  <a:schemeClr val="tx1"/>
                </a:solidFill>
                <a:latin typeface="+mj-lt"/>
              </a:rPr>
              <a:t>Тестирање за останати СПИ </a:t>
            </a:r>
            <a:r>
              <a:rPr lang="mk-MK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(сифилис, гонореја, </a:t>
            </a:r>
            <a:r>
              <a:rPr lang="mk-MK" dirty="0" err="1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хламидија</a:t>
            </a:r>
            <a:r>
              <a:rPr lang="mk-MK" dirty="0">
                <a:solidFill>
                  <a:schemeClr val="tx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mk-MK" dirty="0">
                <a:solidFill>
                  <a:schemeClr val="tx1"/>
                </a:solidFill>
                <a:latin typeface="+mj-lt"/>
              </a:rPr>
              <a:t>Вакцина против хепатит Б</a:t>
            </a:r>
          </a:p>
          <a:p>
            <a:r>
              <a:rPr lang="mk-MK" dirty="0">
                <a:solidFill>
                  <a:schemeClr val="tx1"/>
                </a:solidFill>
                <a:latin typeface="+mj-lt"/>
              </a:rPr>
              <a:t>Редовни медицински прегледи</a:t>
            </a:r>
          </a:p>
          <a:p>
            <a:r>
              <a:rPr lang="mk-MK" dirty="0">
                <a:solidFill>
                  <a:schemeClr val="tx1"/>
                </a:solidFill>
                <a:latin typeface="+mj-lt"/>
              </a:rPr>
              <a:t>Советување, информативни материјали, кондоми и лубриканти</a:t>
            </a:r>
            <a:endParaRPr lang="x-none" dirty="0">
              <a:solidFill>
                <a:schemeClr val="tx1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/>
            <a:endParaRPr lang="x-none" b="1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/>
            <a:endParaRPr lang="x-none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/>
            <a:endParaRPr lang="x-none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x-none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x-none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453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70B228E-2D8B-7B47-B5B0-9144C66085D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3729"/>
          <a:stretch/>
        </p:blipFill>
        <p:spPr>
          <a:xfrm>
            <a:off x="1030605" y="936030"/>
            <a:ext cx="9906000" cy="502793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xmlns="" id="{78EC084D-4D44-A646-A4D9-EA72229B2A12}"/>
              </a:ext>
            </a:extLst>
          </p:cNvPr>
          <p:cNvSpPr/>
          <p:nvPr/>
        </p:nvSpPr>
        <p:spPr>
          <a:xfrm>
            <a:off x="4966335" y="2270472"/>
            <a:ext cx="1817370" cy="1851660"/>
          </a:xfrm>
          <a:prstGeom prst="ellipse">
            <a:avLst/>
          </a:prstGeom>
          <a:solidFill>
            <a:schemeClr val="bg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0C2CBB3-C3AA-724E-833B-1D9BAE218617}"/>
              </a:ext>
            </a:extLst>
          </p:cNvPr>
          <p:cNvSpPr txBox="1"/>
          <p:nvPr/>
        </p:nvSpPr>
        <p:spPr>
          <a:xfrm>
            <a:off x="4966335" y="2809882"/>
            <a:ext cx="18173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k-MK" dirty="0">
                <a:latin typeface="Arial" panose="020B0604020202020204" pitchFamily="34" charset="0"/>
                <a:cs typeface="Arial" panose="020B0604020202020204" pitchFamily="34" charset="0"/>
              </a:rPr>
              <a:t>ЕФЕКТИВНА ПРЕВЕНЦИЈА НА ХИВ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F220A8B-0F83-5842-AA50-E1640E78732E}"/>
              </a:ext>
            </a:extLst>
          </p:cNvPr>
          <p:cNvSpPr/>
          <p:nvPr/>
        </p:nvSpPr>
        <p:spPr>
          <a:xfrm>
            <a:off x="1691640" y="1771650"/>
            <a:ext cx="2194560" cy="8001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1484BB8-7374-2045-BBCB-7383112A4CE7}"/>
              </a:ext>
            </a:extLst>
          </p:cNvPr>
          <p:cNvSpPr txBox="1"/>
          <p:nvPr/>
        </p:nvSpPr>
        <p:spPr>
          <a:xfrm>
            <a:off x="1531620" y="1925419"/>
            <a:ext cx="2354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mk-MK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БИОМЕДИЦИНСКА </a:t>
            </a:r>
          </a:p>
          <a:p>
            <a:pPr algn="r"/>
            <a:r>
              <a:rPr lang="mk-MK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ПРЕВЕНЦИЈА</a:t>
            </a:r>
            <a:endParaRPr lang="x-none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213C4D6-5AE9-6342-BBE3-08FD47F2308A}"/>
              </a:ext>
            </a:extLst>
          </p:cNvPr>
          <p:cNvSpPr/>
          <p:nvPr/>
        </p:nvSpPr>
        <p:spPr>
          <a:xfrm>
            <a:off x="7821930" y="1997314"/>
            <a:ext cx="2308860" cy="8686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7E89C29-0677-0643-BF28-77B66FED394D}"/>
              </a:ext>
            </a:extLst>
          </p:cNvPr>
          <p:cNvSpPr txBox="1"/>
          <p:nvPr/>
        </p:nvSpPr>
        <p:spPr>
          <a:xfrm>
            <a:off x="7774305" y="2007662"/>
            <a:ext cx="2579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k-MK" dirty="0">
                <a:solidFill>
                  <a:srgbClr val="F284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БИХЈЕВИОРАЛНИ</a:t>
            </a:r>
          </a:p>
          <a:p>
            <a:r>
              <a:rPr lang="mk-MK" dirty="0">
                <a:solidFill>
                  <a:srgbClr val="F284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ИНТЕРВЕНЦИИ</a:t>
            </a:r>
            <a:endParaRPr lang="x-none" dirty="0">
              <a:solidFill>
                <a:srgbClr val="F2843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1FAFFF3C-0528-7848-85DF-BCDBACDCE091}"/>
              </a:ext>
            </a:extLst>
          </p:cNvPr>
          <p:cNvSpPr/>
          <p:nvPr/>
        </p:nvSpPr>
        <p:spPr>
          <a:xfrm>
            <a:off x="3886200" y="5381744"/>
            <a:ext cx="4377690" cy="32004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7EC76D64-17D1-4044-9274-15E8C6991F01}"/>
              </a:ext>
            </a:extLst>
          </p:cNvPr>
          <p:cNvSpPr txBox="1"/>
          <p:nvPr/>
        </p:nvSpPr>
        <p:spPr>
          <a:xfrm>
            <a:off x="4503420" y="5482695"/>
            <a:ext cx="4560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k-MK" dirty="0">
                <a:solidFill>
                  <a:srgbClr val="AD41A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СТРУКТУРНИ ПРОМЕНИ</a:t>
            </a:r>
            <a:endParaRPr lang="x-none" dirty="0">
              <a:solidFill>
                <a:srgbClr val="AD41A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445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19145D6-864B-1E42-8F0E-D3F10783B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k-MK" dirty="0">
                <a:solidFill>
                  <a:schemeClr val="tx1"/>
                </a:solidFill>
              </a:rPr>
              <a:t>84 учесници, од кои 62 активни</a:t>
            </a:r>
          </a:p>
          <a:p>
            <a:r>
              <a:rPr lang="mk-MK" dirty="0">
                <a:solidFill>
                  <a:schemeClr val="tx1"/>
                </a:solidFill>
              </a:rPr>
              <a:t>1 нова ХИВ инфекција!</a:t>
            </a:r>
          </a:p>
          <a:p>
            <a:r>
              <a:rPr lang="mk-MK" dirty="0">
                <a:solidFill>
                  <a:schemeClr val="tx1"/>
                </a:solidFill>
              </a:rPr>
              <a:t>14 </a:t>
            </a:r>
            <a:r>
              <a:rPr lang="mk-MK" dirty="0" err="1">
                <a:solidFill>
                  <a:schemeClr val="tx1"/>
                </a:solidFill>
              </a:rPr>
              <a:t>сифилиса</a:t>
            </a:r>
            <a:endParaRPr lang="mk-MK" dirty="0">
              <a:solidFill>
                <a:schemeClr val="tx1"/>
              </a:solidFill>
            </a:endParaRPr>
          </a:p>
          <a:p>
            <a:r>
              <a:rPr lang="mk-MK" dirty="0">
                <a:solidFill>
                  <a:schemeClr val="tx1"/>
                </a:solidFill>
              </a:rPr>
              <a:t>3 </a:t>
            </a:r>
            <a:r>
              <a:rPr lang="mk-MK" dirty="0" err="1">
                <a:solidFill>
                  <a:schemeClr val="tx1"/>
                </a:solidFill>
              </a:rPr>
              <a:t>хепатити</a:t>
            </a:r>
            <a:r>
              <a:rPr lang="mk-MK" dirty="0">
                <a:solidFill>
                  <a:schemeClr val="tx1"/>
                </a:solidFill>
              </a:rPr>
              <a:t> Б</a:t>
            </a:r>
            <a:endParaRPr lang="x-none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801E68D-D65D-324B-8AFE-19CB31018449}"/>
              </a:ext>
            </a:extLst>
          </p:cNvPr>
          <p:cNvSpPr txBox="1"/>
          <p:nvPr/>
        </p:nvSpPr>
        <p:spPr>
          <a:xfrm>
            <a:off x="837280" y="550842"/>
            <a:ext cx="54753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k-MK" sz="5400" dirty="0"/>
              <a:t>Каде сме до сега?</a:t>
            </a:r>
            <a:endParaRPr lang="x-none" sz="5400" dirty="0"/>
          </a:p>
        </p:txBody>
      </p:sp>
    </p:spTree>
    <p:extLst>
      <p:ext uri="{BB962C8B-B14F-4D97-AF65-F5344CB8AC3E}">
        <p14:creationId xmlns:p14="http://schemas.microsoft.com/office/powerpoint/2010/main" val="1877192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150FBE5-5034-5A46-B661-B9C27A9E5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>
                <a:solidFill>
                  <a:schemeClr val="tx1"/>
                </a:solidFill>
              </a:rPr>
              <a:t>Идни цели?</a:t>
            </a:r>
            <a:endParaRPr lang="x-none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F0DF54-0131-6248-AA68-8700700CB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5420" y="1588309"/>
            <a:ext cx="10139239" cy="17543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&gt;</a:t>
            </a:r>
            <a:r>
              <a:rPr lang="mk-MK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100</a:t>
            </a:r>
            <a:endParaRPr lang="mk-MK" dirty="0">
              <a:solidFill>
                <a:schemeClr val="tx1"/>
              </a:solidFill>
            </a:endParaRPr>
          </a:p>
          <a:p>
            <a:r>
              <a:rPr lang="mk-MK" dirty="0">
                <a:solidFill>
                  <a:schemeClr val="tx1"/>
                </a:solidFill>
              </a:rPr>
              <a:t>Имплементација во јавниот здравствен систем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mk-MK" dirty="0">
                <a:solidFill>
                  <a:schemeClr val="tx1"/>
                </a:solidFill>
              </a:rPr>
              <a:t>Ваше вклучување?</a:t>
            </a:r>
            <a:endParaRPr lang="x-none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A34FF6D-3636-5241-877F-B793DC909C34}"/>
              </a:ext>
            </a:extLst>
          </p:cNvPr>
          <p:cNvSpPr txBox="1"/>
          <p:nvPr/>
        </p:nvSpPr>
        <p:spPr>
          <a:xfrm>
            <a:off x="5486399" y="3429000"/>
            <a:ext cx="604826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mk-MK" b="1" dirty="0">
                <a:sym typeface="Apple Color Emoji" pitchFamily="2" charset="0"/>
              </a:rPr>
              <a:t>🕑</a:t>
            </a:r>
            <a:r>
              <a:rPr lang="mk-MK" b="1" dirty="0"/>
              <a:t> Кога? </a:t>
            </a:r>
            <a:r>
              <a:rPr lang="x-none" dirty="0"/>
              <a:t>Секој вторник и четврток од 14:00 до 18:00 часот </a:t>
            </a:r>
            <a:br>
              <a:rPr lang="x-none" dirty="0"/>
            </a:br>
            <a:r>
              <a:rPr lang="mk-MK" b="1" dirty="0">
                <a:sym typeface="Apple Color Emoji" pitchFamily="2" charset="0"/>
              </a:rPr>
              <a:t>🏨</a:t>
            </a:r>
            <a:r>
              <a:rPr lang="mk-MK" b="1" dirty="0"/>
              <a:t> Каде? </a:t>
            </a:r>
            <a:r>
              <a:rPr lang="x-none" dirty="0"/>
              <a:t>Советувалиште за ХИВ при Клиниката за инфективни болести</a:t>
            </a:r>
            <a:r>
              <a:rPr lang="mk-MK" dirty="0"/>
              <a:t> и фебрилни состојби.</a:t>
            </a:r>
            <a:endParaRPr lang="x-none" dirty="0"/>
          </a:p>
          <a:p>
            <a:pPr algn="just"/>
            <a:r>
              <a:rPr lang="mk-MK" dirty="0"/>
              <a:t>💊 </a:t>
            </a:r>
            <a:r>
              <a:rPr lang="x-none" b="1" dirty="0"/>
              <a:t>За колку време </a:t>
            </a:r>
            <a:r>
              <a:rPr lang="mk-MK" b="1" dirty="0"/>
              <a:t>се добива </a:t>
            </a:r>
            <a:r>
              <a:rPr lang="x-none" b="1" dirty="0"/>
              <a:t>ПрЕП?</a:t>
            </a:r>
            <a:r>
              <a:rPr lang="mk-MK" b="1" dirty="0"/>
              <a:t> </a:t>
            </a:r>
            <a:r>
              <a:rPr lang="x-none" dirty="0"/>
              <a:t>2 до најмногу 5 дена од </a:t>
            </a:r>
            <a:r>
              <a:rPr lang="mk-MK" dirty="0"/>
              <a:t>појдовната</a:t>
            </a:r>
            <a:r>
              <a:rPr lang="x-none" dirty="0"/>
              <a:t> посета</a:t>
            </a:r>
            <a:endParaRPr lang="x-none" b="1" dirty="0"/>
          </a:p>
          <a:p>
            <a:endParaRPr lang="x-non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00426D1-7BC1-5A4D-BABD-593D6D05F16B}"/>
              </a:ext>
            </a:extLst>
          </p:cNvPr>
          <p:cNvSpPr txBox="1"/>
          <p:nvPr/>
        </p:nvSpPr>
        <p:spPr>
          <a:xfrm>
            <a:off x="6629757" y="5183326"/>
            <a:ext cx="37615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5400" b="1" dirty="0"/>
              <a:t>078 235 632 </a:t>
            </a:r>
            <a:endParaRPr lang="x-none" sz="54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9C17FDD1-1EBE-BE4A-B3E4-868BDEEF94CE}"/>
              </a:ext>
            </a:extLst>
          </p:cNvPr>
          <p:cNvCxnSpPr>
            <a:cxnSpLocks/>
          </p:cNvCxnSpPr>
          <p:nvPr/>
        </p:nvCxnSpPr>
        <p:spPr>
          <a:xfrm>
            <a:off x="3999123" y="3183875"/>
            <a:ext cx="2908453" cy="338305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871F98C3-7E13-C84E-9392-347FBEF48A7E}"/>
              </a:ext>
            </a:extLst>
          </p:cNvPr>
          <p:cNvCxnSpPr>
            <a:cxnSpLocks/>
          </p:cNvCxnSpPr>
          <p:nvPr/>
        </p:nvCxnSpPr>
        <p:spPr>
          <a:xfrm>
            <a:off x="4858437" y="2623774"/>
            <a:ext cx="6073991" cy="71886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B60E32A-BED7-0946-9ACF-A04B5E1C1440}"/>
              </a:ext>
            </a:extLst>
          </p:cNvPr>
          <p:cNvSpPr txBox="1"/>
          <p:nvPr/>
        </p:nvSpPr>
        <p:spPr>
          <a:xfrm>
            <a:off x="1671145" y="5388283"/>
            <a:ext cx="3405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www.zp.mk</a:t>
            </a:r>
          </a:p>
        </p:txBody>
      </p:sp>
    </p:spTree>
    <p:extLst>
      <p:ext uri="{BB962C8B-B14F-4D97-AF65-F5344CB8AC3E}">
        <p14:creationId xmlns:p14="http://schemas.microsoft.com/office/powerpoint/2010/main" val="4797190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940039-8526-8548-A4BA-1AEA8B78D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8199" y="2766218"/>
            <a:ext cx="8812576" cy="1325563"/>
          </a:xfrm>
        </p:spPr>
        <p:txBody>
          <a:bodyPr/>
          <a:lstStyle/>
          <a:p>
            <a:pPr algn="ctr"/>
            <a:r>
              <a:rPr lang="mk-MK" dirty="0">
                <a:solidFill>
                  <a:schemeClr val="tx1"/>
                </a:solidFill>
              </a:rPr>
              <a:t>Дискусија и прашања</a:t>
            </a:r>
            <a:endParaRPr lang="x-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868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C05716FB-B529-8A4C-9858-7E8A6D781B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5878" y="1117759"/>
            <a:ext cx="10472632" cy="4711542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BCC3B65-A69F-8A47-B660-32B76E5BF213}"/>
              </a:ext>
            </a:extLst>
          </p:cNvPr>
          <p:cNvSpPr/>
          <p:nvPr/>
        </p:nvSpPr>
        <p:spPr>
          <a:xfrm>
            <a:off x="594360" y="1474470"/>
            <a:ext cx="2194560" cy="777240"/>
          </a:xfrm>
          <a:prstGeom prst="rect">
            <a:avLst/>
          </a:prstGeom>
          <a:solidFill>
            <a:srgbClr val="429B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F2E8713-28D3-1C46-8752-433175B5D88D}"/>
              </a:ext>
            </a:extLst>
          </p:cNvPr>
          <p:cNvSpPr txBox="1"/>
          <p:nvPr/>
        </p:nvSpPr>
        <p:spPr>
          <a:xfrm>
            <a:off x="465878" y="1474470"/>
            <a:ext cx="2323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k-MK" dirty="0">
                <a:latin typeface="Arial" panose="020B0604020202020204" pitchFamily="34" charset="0"/>
                <a:cs typeface="Arial" panose="020B0604020202020204" pitchFamily="34" charset="0"/>
              </a:rPr>
              <a:t>БИОМЕДИЦИНСКА ПРЕВЕНЦИЈА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F9E7491A-CCA5-FE4D-98BB-6F3197718433}"/>
              </a:ext>
            </a:extLst>
          </p:cNvPr>
          <p:cNvSpPr/>
          <p:nvPr/>
        </p:nvSpPr>
        <p:spPr>
          <a:xfrm>
            <a:off x="3509010" y="1657350"/>
            <a:ext cx="1348740" cy="463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6F931927-14BB-884F-9B6D-69F625A8056A}"/>
              </a:ext>
            </a:extLst>
          </p:cNvPr>
          <p:cNvSpPr/>
          <p:nvPr/>
        </p:nvSpPr>
        <p:spPr>
          <a:xfrm>
            <a:off x="3135630" y="3729990"/>
            <a:ext cx="1047750" cy="463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CFA4B23-2386-324F-BCD1-AF0C9D346635}"/>
              </a:ext>
            </a:extLst>
          </p:cNvPr>
          <p:cNvSpPr/>
          <p:nvPr/>
        </p:nvSpPr>
        <p:spPr>
          <a:xfrm>
            <a:off x="6987540" y="5109090"/>
            <a:ext cx="1348740" cy="463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729F3A46-5FF7-E24D-BD63-401E22A5353D}"/>
              </a:ext>
            </a:extLst>
          </p:cNvPr>
          <p:cNvSpPr/>
          <p:nvPr/>
        </p:nvSpPr>
        <p:spPr>
          <a:xfrm>
            <a:off x="8107680" y="1680270"/>
            <a:ext cx="1550670" cy="571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830CEB03-BC3B-D04E-BDDE-0B4444BF7884}"/>
              </a:ext>
            </a:extLst>
          </p:cNvPr>
          <p:cNvSpPr/>
          <p:nvPr/>
        </p:nvSpPr>
        <p:spPr>
          <a:xfrm>
            <a:off x="8698230" y="3878550"/>
            <a:ext cx="2034540" cy="463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182184E5-7E7A-264F-8A54-BC943D3E1CA9}"/>
              </a:ext>
            </a:extLst>
          </p:cNvPr>
          <p:cNvSpPr txBox="1"/>
          <p:nvPr/>
        </p:nvSpPr>
        <p:spPr>
          <a:xfrm>
            <a:off x="3543300" y="1645980"/>
            <a:ext cx="1348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k-MK" dirty="0">
                <a:solidFill>
                  <a:srgbClr val="429B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КОНДОМИ</a:t>
            </a:r>
            <a:endParaRPr lang="x-none" dirty="0">
              <a:solidFill>
                <a:srgbClr val="429B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6E79D27C-97C0-D340-B559-AAB01EC223FD}"/>
              </a:ext>
            </a:extLst>
          </p:cNvPr>
          <p:cNvSpPr txBox="1"/>
          <p:nvPr/>
        </p:nvSpPr>
        <p:spPr>
          <a:xfrm>
            <a:off x="8141970" y="1474530"/>
            <a:ext cx="2628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mk-MK" dirty="0">
                <a:solidFill>
                  <a:srgbClr val="429B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ТЕРАПИЈАТА КАКО ПРЕВЕНЦИЈА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mk-MK" dirty="0" err="1">
                <a:solidFill>
                  <a:srgbClr val="429B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ПрЕП</a:t>
            </a:r>
            <a:endParaRPr lang="mk-MK" dirty="0">
              <a:solidFill>
                <a:srgbClr val="429B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mk-MK" dirty="0">
                <a:solidFill>
                  <a:srgbClr val="429B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ПЕП</a:t>
            </a:r>
            <a:endParaRPr lang="x-none" dirty="0">
              <a:solidFill>
                <a:srgbClr val="429B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6FC20AE-9BB9-9947-897A-E816AD9A167F}"/>
              </a:ext>
            </a:extLst>
          </p:cNvPr>
          <p:cNvSpPr txBox="1"/>
          <p:nvPr/>
        </p:nvSpPr>
        <p:spPr>
          <a:xfrm>
            <a:off x="8698230" y="3736895"/>
            <a:ext cx="192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k-MK" dirty="0">
                <a:solidFill>
                  <a:srgbClr val="429B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СТЕРИЛНА ОПРЕМА ЗА ИНЈЕКТИРАЊЕ</a:t>
            </a:r>
            <a:endParaRPr lang="x-none" dirty="0">
              <a:solidFill>
                <a:srgbClr val="429B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E8702436-1654-8B48-821E-FDC0E1E9674F}"/>
              </a:ext>
            </a:extLst>
          </p:cNvPr>
          <p:cNvSpPr txBox="1"/>
          <p:nvPr/>
        </p:nvSpPr>
        <p:spPr>
          <a:xfrm>
            <a:off x="6878955" y="5237634"/>
            <a:ext cx="2914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k-MK" dirty="0">
                <a:solidFill>
                  <a:srgbClr val="429B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РЕДОВНО ТЕСТИРАЊЕ</a:t>
            </a:r>
            <a:endParaRPr lang="x-none" dirty="0">
              <a:solidFill>
                <a:srgbClr val="429B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745C6677-228D-724F-A6C4-212CD91F015D}"/>
              </a:ext>
            </a:extLst>
          </p:cNvPr>
          <p:cNvSpPr txBox="1"/>
          <p:nvPr/>
        </p:nvSpPr>
        <p:spPr>
          <a:xfrm>
            <a:off x="2647950" y="4370366"/>
            <a:ext cx="23230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mk-MK" dirty="0">
                <a:solidFill>
                  <a:srgbClr val="429B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ПРЕВЕНЦИЈА НА ВЕРТИКАЛНА ТРАНСМИСИЈА</a:t>
            </a:r>
            <a:endParaRPr lang="x-none" dirty="0">
              <a:solidFill>
                <a:srgbClr val="429B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747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04ECD0-C789-CF46-91EF-BAC6E4687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622" y="409730"/>
            <a:ext cx="11104756" cy="1325563"/>
          </a:xfrm>
        </p:spPr>
        <p:txBody>
          <a:bodyPr>
            <a:noAutofit/>
          </a:bodyPr>
          <a:lstStyle/>
          <a:p>
            <a:r>
              <a:rPr lang="mk-MK" sz="4400" b="1" dirty="0">
                <a:solidFill>
                  <a:schemeClr val="tx1"/>
                </a:solidFill>
              </a:rPr>
              <a:t>Начини на заштита од ХИВ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mk-MK" sz="4400" b="1" dirty="0">
                <a:solidFill>
                  <a:schemeClr val="tx1"/>
                </a:solidFill>
              </a:rPr>
              <a:t>при сексуален однос</a:t>
            </a:r>
            <a:endParaRPr lang="en-US" sz="44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AF1751-4F7C-7142-A243-C6106013D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mk-MK" dirty="0">
              <a:latin typeface="+mj-lt"/>
            </a:endParaRPr>
          </a:p>
          <a:p>
            <a:r>
              <a:rPr lang="mk-MK" sz="3200" dirty="0">
                <a:latin typeface="+mj-lt"/>
              </a:rPr>
              <a:t>кондом </a:t>
            </a:r>
            <a:r>
              <a:rPr lang="en-US" sz="3200" dirty="0">
                <a:latin typeface="+mj-lt"/>
              </a:rPr>
              <a:t>+ </a:t>
            </a:r>
            <a:r>
              <a:rPr lang="mk-MK" sz="3200" dirty="0">
                <a:latin typeface="+mj-lt"/>
              </a:rPr>
              <a:t>лубрикант</a:t>
            </a:r>
          </a:p>
          <a:p>
            <a:endParaRPr lang="mk-MK" sz="3200" dirty="0">
              <a:latin typeface="+mj-lt"/>
            </a:endParaRPr>
          </a:p>
          <a:p>
            <a:r>
              <a:rPr lang="mk-MK" sz="3200" dirty="0">
                <a:solidFill>
                  <a:srgbClr val="C00000"/>
                </a:solidFill>
                <a:latin typeface="+mj-lt"/>
              </a:rPr>
              <a:t>предекспозициска профилакса (</a:t>
            </a:r>
            <a:r>
              <a:rPr lang="mk-MK" sz="3200" dirty="0" err="1">
                <a:solidFill>
                  <a:srgbClr val="C00000"/>
                </a:solidFill>
                <a:latin typeface="+mj-lt"/>
              </a:rPr>
              <a:t>ПрЕП</a:t>
            </a:r>
            <a:r>
              <a:rPr lang="mk-MK" sz="3200" dirty="0">
                <a:solidFill>
                  <a:srgbClr val="C00000"/>
                </a:solidFill>
                <a:latin typeface="+mj-lt"/>
              </a:rPr>
              <a:t>)</a:t>
            </a:r>
          </a:p>
          <a:p>
            <a:endParaRPr lang="mk-MK" sz="3200" dirty="0">
              <a:latin typeface="+mj-lt"/>
            </a:endParaRPr>
          </a:p>
          <a:p>
            <a:r>
              <a:rPr lang="mk-MK" sz="3200" dirty="0" err="1">
                <a:latin typeface="+mj-lt"/>
              </a:rPr>
              <a:t>постекспозициска</a:t>
            </a:r>
            <a:r>
              <a:rPr lang="mk-MK" sz="3200" dirty="0">
                <a:latin typeface="+mj-lt"/>
              </a:rPr>
              <a:t> профилакса (ПЕП)</a:t>
            </a:r>
            <a:r>
              <a:rPr lang="en-US" sz="3200" dirty="0">
                <a:latin typeface="+mj-lt"/>
              </a:rPr>
              <a:t> </a:t>
            </a:r>
            <a:endParaRPr lang="mk-MK" sz="3200" dirty="0">
              <a:latin typeface="+mj-lt"/>
            </a:endParaRPr>
          </a:p>
          <a:p>
            <a:endParaRPr lang="mk-MK" sz="3200" dirty="0">
              <a:latin typeface="+mj-lt"/>
            </a:endParaRPr>
          </a:p>
          <a:p>
            <a:r>
              <a:rPr lang="mk-MK" sz="3200" dirty="0">
                <a:latin typeface="+mj-lt"/>
              </a:rPr>
              <a:t>терапијата како превенција (</a:t>
            </a:r>
            <a:r>
              <a:rPr lang="en-US" sz="3200" dirty="0">
                <a:latin typeface="+mj-lt"/>
              </a:rPr>
              <a:t>U=U</a:t>
            </a:r>
            <a:r>
              <a:rPr lang="mk-MK" sz="3200" dirty="0">
                <a:latin typeface="+mj-lt"/>
              </a:rPr>
              <a:t>)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9877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D31896-3067-E341-A120-75B2A8EAA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676" y="2258458"/>
            <a:ext cx="7832075" cy="3305060"/>
          </a:xfrm>
        </p:spPr>
        <p:txBody>
          <a:bodyPr>
            <a:noAutofit/>
          </a:bodyPr>
          <a:lstStyle/>
          <a:p>
            <a:r>
              <a:rPr lang="mk-MK" sz="3600" dirty="0"/>
              <a:t/>
            </a:r>
            <a:br>
              <a:rPr lang="mk-MK" sz="3600" dirty="0"/>
            </a:br>
            <a:r>
              <a:rPr lang="x-none" sz="3600" dirty="0"/>
              <a:t>ПрЕП или предекспозициска профилакса е </a:t>
            </a:r>
            <a:r>
              <a:rPr lang="mk-MK" sz="3600" dirty="0">
                <a:solidFill>
                  <a:srgbClr val="C00000"/>
                </a:solidFill>
              </a:rPr>
              <a:t>една од </a:t>
            </a:r>
            <a:r>
              <a:rPr lang="x-none" sz="3600" dirty="0">
                <a:solidFill>
                  <a:srgbClr val="C00000"/>
                </a:solidFill>
              </a:rPr>
              <a:t>алатк</a:t>
            </a:r>
            <a:r>
              <a:rPr lang="mk-MK" sz="3600" dirty="0" err="1">
                <a:solidFill>
                  <a:srgbClr val="C00000"/>
                </a:solidFill>
              </a:rPr>
              <a:t>ите</a:t>
            </a:r>
            <a:r>
              <a:rPr lang="x-none" sz="3600" dirty="0">
                <a:solidFill>
                  <a:srgbClr val="C00000"/>
                </a:solidFill>
              </a:rPr>
              <a:t> </a:t>
            </a:r>
            <a:r>
              <a:rPr lang="x-none" sz="3600" dirty="0"/>
              <a:t>за превенција на ХИВ. </a:t>
            </a:r>
            <a:r>
              <a:rPr lang="mk-MK" sz="3600" dirty="0"/>
              <a:t> </a:t>
            </a:r>
            <a:r>
              <a:rPr lang="mk-MK" sz="3600" dirty="0" err="1"/>
              <a:t>ПрЕП</a:t>
            </a:r>
            <a:r>
              <a:rPr lang="mk-MK" sz="3600" dirty="0"/>
              <a:t> не е замена за кондом. </a:t>
            </a:r>
            <a:br>
              <a:rPr lang="mk-MK" sz="3600" dirty="0"/>
            </a:br>
            <a:r>
              <a:rPr lang="mk-MK" sz="3600" dirty="0"/>
              <a:t/>
            </a:r>
            <a:br>
              <a:rPr lang="mk-MK" sz="3600" dirty="0"/>
            </a:br>
            <a:r>
              <a:rPr lang="mk-MK" sz="3600" dirty="0"/>
              <a:t>П</a:t>
            </a:r>
            <a:r>
              <a:rPr lang="x-none" sz="3600" dirty="0"/>
              <a:t>ретставува таблета која содржи две антиретровирусни активни состојки и може да ја зема ХИВ-негативно лице, во период на ризик, за да се заштити од инфицирање со ХИВ.</a:t>
            </a:r>
            <a:r>
              <a:rPr lang="x-none" sz="4000" dirty="0"/>
              <a:t/>
            </a:r>
            <a:br>
              <a:rPr lang="x-none" sz="4000" dirty="0"/>
            </a:br>
            <a:endParaRPr lang="x-none" sz="4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288D132-41C6-F34E-B66B-1089708BB5EC}"/>
              </a:ext>
            </a:extLst>
          </p:cNvPr>
          <p:cNvSpPr txBox="1"/>
          <p:nvPr/>
        </p:nvSpPr>
        <p:spPr>
          <a:xfrm>
            <a:off x="496676" y="286438"/>
            <a:ext cx="41745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x-none" sz="5400" b="1" dirty="0"/>
              <a:t>Што е ПрЕП?</a:t>
            </a:r>
            <a:endParaRPr lang="mk-MK" sz="5400" b="1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17AC887C-EEE8-3447-9C76-47614B8BF5FB}"/>
              </a:ext>
            </a:extLst>
          </p:cNvPr>
          <p:cNvSpPr/>
          <p:nvPr/>
        </p:nvSpPr>
        <p:spPr>
          <a:xfrm>
            <a:off x="7120890" y="3794760"/>
            <a:ext cx="982980" cy="75438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2BC9A3FB-07C8-AB4A-8D6E-1C125ECE6BE1}"/>
              </a:ext>
            </a:extLst>
          </p:cNvPr>
          <p:cNvCxnSpPr>
            <a:stCxn id="7" idx="7"/>
          </p:cNvCxnSpPr>
          <p:nvPr/>
        </p:nvCxnSpPr>
        <p:spPr>
          <a:xfrm flipV="1">
            <a:off x="7959916" y="3429000"/>
            <a:ext cx="1172654" cy="47623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B000769-E716-8A4F-A43F-3C62276E4525}"/>
              </a:ext>
            </a:extLst>
          </p:cNvPr>
          <p:cNvSpPr txBox="1"/>
          <p:nvPr/>
        </p:nvSpPr>
        <p:spPr>
          <a:xfrm>
            <a:off x="9167777" y="2902677"/>
            <a:ext cx="2457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Tenofovir disoproxil fumarate/Emtricitabine</a:t>
            </a:r>
            <a:endParaRPr lang="x-none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AAE1DF95-8674-5A4D-829C-9DC9B60DA16A}"/>
              </a:ext>
            </a:extLst>
          </p:cNvPr>
          <p:cNvSpPr/>
          <p:nvPr/>
        </p:nvSpPr>
        <p:spPr>
          <a:xfrm>
            <a:off x="9062473" y="2617470"/>
            <a:ext cx="2562754" cy="11772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xmlns="" id="{88FD60E8-07A8-584D-9890-E706A5751EE9}"/>
              </a:ext>
            </a:extLst>
          </p:cNvPr>
          <p:cNvCxnSpPr>
            <a:cxnSpLocks/>
          </p:cNvCxnSpPr>
          <p:nvPr/>
        </p:nvCxnSpPr>
        <p:spPr>
          <a:xfrm flipH="1">
            <a:off x="10392279" y="3794760"/>
            <a:ext cx="8446" cy="10858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xmlns="" id="{AD666BF5-ECD3-8840-A029-FA2DF54CF044}"/>
              </a:ext>
            </a:extLst>
          </p:cNvPr>
          <p:cNvSpPr/>
          <p:nvPr/>
        </p:nvSpPr>
        <p:spPr>
          <a:xfrm>
            <a:off x="9533697" y="4892068"/>
            <a:ext cx="1825244" cy="10858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0D4B3052-6AB8-B64B-BC6C-855820869030}"/>
              </a:ext>
            </a:extLst>
          </p:cNvPr>
          <p:cNvSpPr txBox="1"/>
          <p:nvPr/>
        </p:nvSpPr>
        <p:spPr>
          <a:xfrm>
            <a:off x="9577989" y="5019501"/>
            <a:ext cx="17366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k-MK" sz="1600" dirty="0"/>
              <a:t>Инхибитори на </a:t>
            </a:r>
            <a:r>
              <a:rPr lang="mk-MK" sz="1600" dirty="0" err="1"/>
              <a:t>реверзна</a:t>
            </a:r>
            <a:r>
              <a:rPr lang="mk-MK" sz="1600" dirty="0"/>
              <a:t> </a:t>
            </a:r>
          </a:p>
          <a:p>
            <a:pPr algn="ctr"/>
            <a:r>
              <a:rPr lang="mk-MK" sz="1600" dirty="0" err="1"/>
              <a:t>транскриптаза</a:t>
            </a:r>
            <a:endParaRPr lang="x-none" sz="1600" dirty="0"/>
          </a:p>
        </p:txBody>
      </p:sp>
    </p:spTree>
    <p:extLst>
      <p:ext uri="{BB962C8B-B14F-4D97-AF65-F5344CB8AC3E}">
        <p14:creationId xmlns:p14="http://schemas.microsoft.com/office/powerpoint/2010/main" val="4083602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747450-EC36-B946-B618-C3E7B0D20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79449" y="342823"/>
            <a:ext cx="10515600" cy="1325563"/>
          </a:xfrm>
        </p:spPr>
        <p:txBody>
          <a:bodyPr/>
          <a:lstStyle/>
          <a:p>
            <a:pPr algn="ctr"/>
            <a:r>
              <a:rPr lang="mk-MK" b="1" dirty="0">
                <a:solidFill>
                  <a:schemeClr val="tx1"/>
                </a:solidFill>
              </a:rPr>
              <a:t>Ефикасноста на </a:t>
            </a:r>
            <a:r>
              <a:rPr lang="mk-MK" b="1" dirty="0" err="1">
                <a:solidFill>
                  <a:schemeClr val="tx1"/>
                </a:solidFill>
              </a:rPr>
              <a:t>ПрЕП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A60F150-14EC-E549-944F-EFD8AB1EE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mk-MK" dirty="0"/>
          </a:p>
          <a:p>
            <a:r>
              <a:rPr lang="mk-MK" dirty="0">
                <a:solidFill>
                  <a:schemeClr val="tx1"/>
                </a:solidFill>
              </a:rPr>
              <a:t>се зема за време на „период на ризик“</a:t>
            </a:r>
          </a:p>
          <a:p>
            <a:r>
              <a:rPr lang="mk-MK" dirty="0">
                <a:solidFill>
                  <a:schemeClr val="tx1"/>
                </a:solidFill>
              </a:rPr>
              <a:t>клинички студии меѓу сите популации: </a:t>
            </a:r>
            <a:r>
              <a:rPr lang="mk-MK" dirty="0" err="1">
                <a:solidFill>
                  <a:schemeClr val="tx1"/>
                </a:solidFill>
              </a:rPr>
              <a:t>ПрЕП</a:t>
            </a:r>
            <a:r>
              <a:rPr lang="mk-MK" dirty="0">
                <a:solidFill>
                  <a:schemeClr val="tx1"/>
                </a:solidFill>
              </a:rPr>
              <a:t> е делотворна за спречување на ХИВ-инфекцијата во најмалку 99% од случаите доколку се користи правилно.</a:t>
            </a:r>
          </a:p>
          <a:p>
            <a:r>
              <a:rPr lang="mk-MK" dirty="0">
                <a:solidFill>
                  <a:schemeClr val="tx1"/>
                </a:solidFill>
              </a:rPr>
              <a:t>Ефикасноста на </a:t>
            </a:r>
            <a:r>
              <a:rPr lang="mk-MK" dirty="0" err="1">
                <a:solidFill>
                  <a:schemeClr val="tx1"/>
                </a:solidFill>
              </a:rPr>
              <a:t>ПрЕП</a:t>
            </a:r>
            <a:r>
              <a:rPr lang="mk-MK" dirty="0">
                <a:solidFill>
                  <a:schemeClr val="tx1"/>
                </a:solidFill>
              </a:rPr>
              <a:t> е директно поврзана со </a:t>
            </a:r>
            <a:r>
              <a:rPr lang="mk-MK" dirty="0" err="1">
                <a:solidFill>
                  <a:srgbClr val="C00000"/>
                </a:solidFill>
              </a:rPr>
              <a:t>адхеренцата</a:t>
            </a:r>
            <a:r>
              <a:rPr lang="mk-MK" dirty="0">
                <a:solidFill>
                  <a:schemeClr val="tx1"/>
                </a:solidFill>
              </a:rPr>
              <a:t> кон лековите</a:t>
            </a:r>
          </a:p>
          <a:p>
            <a:r>
              <a:rPr lang="mk-MK" dirty="0" err="1">
                <a:solidFill>
                  <a:schemeClr val="tx1"/>
                </a:solidFill>
              </a:rPr>
              <a:t>ПрЕП</a:t>
            </a:r>
            <a:r>
              <a:rPr lang="mk-MK" dirty="0">
                <a:solidFill>
                  <a:schemeClr val="tx1"/>
                </a:solidFill>
              </a:rPr>
              <a:t> не нуди заштитен ефект против други бактериски и вирусни СПИ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xmlns="" id="{6194B6D5-A7BF-EA4F-8579-065997954DC3}"/>
              </a:ext>
            </a:extLst>
          </p:cNvPr>
          <p:cNvSpPr/>
          <p:nvPr/>
        </p:nvSpPr>
        <p:spPr>
          <a:xfrm>
            <a:off x="8309610" y="836930"/>
            <a:ext cx="3680460" cy="1977390"/>
          </a:xfrm>
          <a:prstGeom prst="cloud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k-MK" dirty="0"/>
              <a:t>Клинички студии:</a:t>
            </a:r>
          </a:p>
          <a:p>
            <a:pPr algn="ctr"/>
            <a:r>
              <a:rPr lang="en-US" dirty="0"/>
              <a:t>PROUD, IPERGAY, IPREX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411874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5FFD8A-E9F0-E34A-B3FF-982AA9207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mk-MK" dirty="0">
                <a:solidFill>
                  <a:schemeClr val="tx1"/>
                </a:solidFill>
              </a:rPr>
              <a:t>Начини на употреба (дозирање)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9D18FC2-EF6A-8641-B304-3C0E78C20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4"/>
            <a:ext cx="10233800" cy="4782993"/>
          </a:xfrm>
        </p:spPr>
        <p:txBody>
          <a:bodyPr>
            <a:normAutofit/>
          </a:bodyPr>
          <a:lstStyle/>
          <a:p>
            <a:r>
              <a:rPr lang="mk-MK" sz="3200" dirty="0">
                <a:solidFill>
                  <a:srgbClr val="C00000"/>
                </a:solidFill>
              </a:rPr>
              <a:t>Дневна </a:t>
            </a:r>
            <a:r>
              <a:rPr lang="mk-MK" sz="3200" dirty="0" err="1">
                <a:solidFill>
                  <a:srgbClr val="C00000"/>
                </a:solidFill>
              </a:rPr>
              <a:t>ПрЕП</a:t>
            </a:r>
            <a:endParaRPr lang="mk-MK" sz="3200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mk-MK" sz="3200" dirty="0">
                <a:solidFill>
                  <a:schemeClr val="tx1"/>
                </a:solidFill>
              </a:rPr>
              <a:t>	се зема секој ден по една таблета, во исто време во 	денот</a:t>
            </a:r>
          </a:p>
          <a:p>
            <a:r>
              <a:rPr lang="mk-MK" sz="3200" dirty="0">
                <a:solidFill>
                  <a:srgbClr val="C00000"/>
                </a:solidFill>
              </a:rPr>
              <a:t>Ситуациска </a:t>
            </a:r>
            <a:r>
              <a:rPr lang="mk-MK" sz="3200" dirty="0" err="1">
                <a:solidFill>
                  <a:srgbClr val="C00000"/>
                </a:solidFill>
              </a:rPr>
              <a:t>ПрЕП</a:t>
            </a:r>
            <a:r>
              <a:rPr lang="mk-MK" sz="3200" dirty="0">
                <a:solidFill>
                  <a:srgbClr val="C00000"/>
                </a:solidFill>
              </a:rPr>
              <a:t> </a:t>
            </a:r>
          </a:p>
          <a:p>
            <a:pPr marL="0" indent="0">
              <a:buNone/>
            </a:pPr>
            <a:r>
              <a:rPr lang="mk-MK" sz="3200" dirty="0"/>
              <a:t>	</a:t>
            </a:r>
            <a:r>
              <a:rPr lang="mk-MK" sz="3200" dirty="0">
                <a:solidFill>
                  <a:schemeClr val="tx1"/>
                </a:solidFill>
              </a:rPr>
              <a:t>се зема поврзано со еден ризичен однос; </a:t>
            </a:r>
          </a:p>
          <a:p>
            <a:pPr marL="0" indent="0">
              <a:buNone/>
            </a:pPr>
            <a:r>
              <a:rPr lang="mk-MK" sz="3200" dirty="0">
                <a:solidFill>
                  <a:schemeClr val="tx1"/>
                </a:solidFill>
              </a:rPr>
              <a:t>	позната и 	како: </a:t>
            </a:r>
            <a:r>
              <a:rPr lang="mk-MK" sz="3200" dirty="0" err="1">
                <a:solidFill>
                  <a:schemeClr val="tx1"/>
                </a:solidFill>
              </a:rPr>
              <a:t>ПрЕП</a:t>
            </a:r>
            <a:r>
              <a:rPr lang="mk-MK" sz="3200" dirty="0">
                <a:solidFill>
                  <a:schemeClr val="tx1"/>
                </a:solidFill>
              </a:rPr>
              <a:t> по потреба (</a:t>
            </a:r>
            <a:r>
              <a:rPr lang="mk-MK" sz="3200" dirty="0" err="1">
                <a:solidFill>
                  <a:schemeClr val="tx1"/>
                </a:solidFill>
              </a:rPr>
              <a:t>англ</a:t>
            </a:r>
            <a:r>
              <a:rPr lang="mk-MK" sz="3200" dirty="0">
                <a:solidFill>
                  <a:schemeClr val="tx1"/>
                </a:solidFill>
              </a:rPr>
              <a:t>. </a:t>
            </a:r>
            <a:r>
              <a:rPr lang="en-US" sz="3200" dirty="0">
                <a:solidFill>
                  <a:schemeClr val="tx1"/>
                </a:solidFill>
              </a:rPr>
              <a:t>event-driven </a:t>
            </a:r>
            <a:r>
              <a:rPr lang="mk-MK" sz="3200" dirty="0">
                <a:solidFill>
                  <a:schemeClr val="tx1"/>
                </a:solidFill>
              </a:rPr>
              <a:t>	</a:t>
            </a:r>
            <a:r>
              <a:rPr lang="en-US" sz="3200" dirty="0" err="1">
                <a:solidFill>
                  <a:schemeClr val="tx1"/>
                </a:solidFill>
              </a:rPr>
              <a:t>PrEP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PrEP</a:t>
            </a:r>
            <a:r>
              <a:rPr lang="en-US" sz="3200" dirty="0">
                <a:solidFill>
                  <a:schemeClr val="tx1"/>
                </a:solidFill>
              </a:rPr>
              <a:t> on demand</a:t>
            </a:r>
            <a:r>
              <a:rPr lang="mk-MK" sz="3200" dirty="0">
                <a:solidFill>
                  <a:schemeClr val="tx1"/>
                </a:solidFill>
              </a:rPr>
              <a:t>); дозирање 2</a:t>
            </a:r>
            <a:r>
              <a:rPr lang="en-US" sz="3200" dirty="0">
                <a:solidFill>
                  <a:schemeClr val="tx1"/>
                </a:solidFill>
              </a:rPr>
              <a:t>+1+1</a:t>
            </a:r>
            <a:r>
              <a:rPr lang="mk-MK" sz="3200" dirty="0">
                <a:solidFill>
                  <a:schemeClr val="tx1"/>
                </a:solidFill>
              </a:rPr>
              <a:t> 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98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646BE2-6816-3E42-82AC-E23394E99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mk-MK" sz="4400" dirty="0">
                <a:solidFill>
                  <a:schemeClr val="tx1"/>
                </a:solidFill>
              </a:rPr>
              <a:t>Дневно дозирање на орална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mk-MK" sz="4400" dirty="0" err="1">
                <a:solidFill>
                  <a:schemeClr val="tx1"/>
                </a:solidFill>
              </a:rPr>
              <a:t>ПрЕП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mk-MK" sz="4400" dirty="0">
                <a:solidFill>
                  <a:schemeClr val="tx1"/>
                </a:solidFill>
              </a:rPr>
              <a:t/>
            </a:r>
            <a:br>
              <a:rPr lang="mk-MK" sz="4400" dirty="0">
                <a:solidFill>
                  <a:schemeClr val="tx1"/>
                </a:solidFill>
              </a:rPr>
            </a:br>
            <a:r>
              <a:rPr lang="en-US" sz="4400" dirty="0">
                <a:solidFill>
                  <a:schemeClr val="tx1"/>
                </a:solidFill>
              </a:rPr>
              <a:t>(</a:t>
            </a:r>
            <a:r>
              <a:rPr lang="mk-MK" sz="4400" dirty="0">
                <a:solidFill>
                  <a:schemeClr val="tx1"/>
                </a:solidFill>
              </a:rPr>
              <a:t>за сите лица</a:t>
            </a:r>
            <a:r>
              <a:rPr lang="en-US" sz="4400" dirty="0">
                <a:solidFill>
                  <a:schemeClr val="tx1"/>
                </a:solidFill>
              </a:rPr>
              <a:t>, </a:t>
            </a:r>
            <a:r>
              <a:rPr lang="mk-MK" sz="4400" dirty="0">
                <a:solidFill>
                  <a:schemeClr val="tx1"/>
                </a:solidFill>
              </a:rPr>
              <a:t>независно од полот</a:t>
            </a:r>
            <a:r>
              <a:rPr lang="en-US" sz="4400" dirty="0">
                <a:solidFill>
                  <a:schemeClr val="tx1"/>
                </a:solidFill>
              </a:rPr>
              <a:t>)</a:t>
            </a:r>
            <a:r>
              <a:rPr lang="en-US" sz="4400" dirty="0">
                <a:solidFill>
                  <a:schemeClr val="tx1"/>
                </a:solidFill>
                <a:effectLst/>
              </a:rPr>
              <a:t> </a:t>
            </a:r>
            <a:endParaRPr lang="en-US" sz="4400" dirty="0">
              <a:solidFill>
                <a:schemeClr val="tx1"/>
              </a:solidFill>
            </a:endParaRP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xmlns="" id="{3F96847A-D470-3E4A-B781-3C1621A6C19A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/>
          <a:srcRect t="39245"/>
          <a:stretch/>
        </p:blipFill>
        <p:spPr bwMode="auto">
          <a:xfrm>
            <a:off x="838200" y="2102418"/>
            <a:ext cx="10515600" cy="359455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67194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0C3BE5-54F1-DD4A-A5DC-67EDC0FFF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mk-MK" sz="4000" dirty="0">
                <a:solidFill>
                  <a:schemeClr val="tx1"/>
                </a:solidFill>
              </a:rPr>
              <a:t>Дозирање на </a:t>
            </a:r>
            <a:r>
              <a:rPr lang="mk-MK" sz="4000" dirty="0" err="1">
                <a:solidFill>
                  <a:schemeClr val="tx1"/>
                </a:solidFill>
              </a:rPr>
              <a:t>ПрЕП</a:t>
            </a:r>
            <a:r>
              <a:rPr lang="mk-MK" sz="4000" dirty="0">
                <a:solidFill>
                  <a:schemeClr val="tx1"/>
                </a:solidFill>
              </a:rPr>
              <a:t> според ситуација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mk-MK" sz="4000" dirty="0">
                <a:solidFill>
                  <a:schemeClr val="tx1"/>
                </a:solidFill>
              </a:rPr>
              <a:t/>
            </a:r>
            <a:br>
              <a:rPr lang="mk-MK" sz="4000" dirty="0">
                <a:solidFill>
                  <a:schemeClr val="tx1"/>
                </a:solidFill>
              </a:rPr>
            </a:br>
            <a:r>
              <a:rPr lang="en-US" sz="4000" dirty="0">
                <a:solidFill>
                  <a:schemeClr val="tx1"/>
                </a:solidFill>
              </a:rPr>
              <a:t>(</a:t>
            </a:r>
            <a:r>
              <a:rPr lang="mk-MK" sz="4000" dirty="0">
                <a:solidFill>
                  <a:schemeClr val="tx1"/>
                </a:solidFill>
              </a:rPr>
              <a:t>препорачано само за МСМ</a:t>
            </a:r>
            <a:r>
              <a:rPr lang="en-US" sz="4000" dirty="0">
                <a:solidFill>
                  <a:schemeClr val="tx1"/>
                </a:solidFill>
              </a:rPr>
              <a:t>)</a:t>
            </a:r>
            <a:r>
              <a:rPr lang="en-US" sz="4000" dirty="0">
                <a:solidFill>
                  <a:schemeClr val="tx1"/>
                </a:solidFill>
                <a:effectLst/>
              </a:rPr>
              <a:t> </a:t>
            </a:r>
            <a:endParaRPr lang="en-US" sz="4000" dirty="0">
              <a:solidFill>
                <a:schemeClr val="tx1"/>
              </a:solidFill>
            </a:endParaRP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xmlns="" id="{0297F3C9-0027-804F-BD01-C80DC30A31A2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/>
          <a:srcRect t="22699"/>
          <a:stretch/>
        </p:blipFill>
        <p:spPr bwMode="auto">
          <a:xfrm>
            <a:off x="996245" y="1945182"/>
            <a:ext cx="10004817" cy="435133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783404865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3899</TotalTime>
  <Words>954</Words>
  <Application>Microsoft Office PowerPoint</Application>
  <PresentationFormat>Widescreen</PresentationFormat>
  <Paragraphs>145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Apple Color Emoji</vt:lpstr>
      <vt:lpstr>Arial</vt:lpstr>
      <vt:lpstr>Calibri</vt:lpstr>
      <vt:lpstr>Century Gothic</vt:lpstr>
      <vt:lpstr>Corbel</vt:lpstr>
      <vt:lpstr>Times New Roman</vt:lpstr>
      <vt:lpstr>Wingdings</vt:lpstr>
      <vt:lpstr>Depth</vt:lpstr>
      <vt:lpstr>PowerPoint Presentation</vt:lpstr>
      <vt:lpstr>PowerPoint Presentation</vt:lpstr>
      <vt:lpstr>PowerPoint Presentation</vt:lpstr>
      <vt:lpstr>Начини на заштита од ХИВ при сексуален однос</vt:lpstr>
      <vt:lpstr> ПрЕП или предекспозициска профилакса е една од алатките за превенција на ХИВ.  ПрЕП не е замена за кондом.   Претставува таблета која содржи две антиретровирусни активни состојки и може да ја зема ХИВ-негативно лице, во период на ризик, за да се заштити од инфицирање со ХИВ. </vt:lpstr>
      <vt:lpstr>Ефикасноста на ПрЕП</vt:lpstr>
      <vt:lpstr>Начини на употреба (дозирање)</vt:lpstr>
      <vt:lpstr>Дневно дозирање на орална ПрЕП  (за сите лица, независно од полот) </vt:lpstr>
      <vt:lpstr>Дозирање на ПрЕП според ситуација  (препорачано само за МСМ) </vt:lpstr>
      <vt:lpstr>Препораките на СЗО</vt:lpstr>
      <vt:lpstr>Кој треба да употребува ПрЕП? </vt:lpstr>
      <vt:lpstr>Контраиндикации </vt:lpstr>
      <vt:lpstr>Несакани ефекти</vt:lpstr>
      <vt:lpstr>PowerPoint Presentation</vt:lpstr>
      <vt:lpstr>Од февруари 2021, преку пилот-програмата #PrEP-MKD, ПрЕП се нуди како дел од поширок пакет на услуги за сексуалното здравје, кој вклучува и скрининг за сексуално преносливи инфекции, вакцини и советување за безбедни сексуални практики.  </vt:lpstr>
      <vt:lpstr>PowerPoint Presentation</vt:lpstr>
      <vt:lpstr>PowerPoint Presentation</vt:lpstr>
      <vt:lpstr>PowerPoint Presentation</vt:lpstr>
      <vt:lpstr>Услуги кои се нудат како дел од пилотот</vt:lpstr>
      <vt:lpstr>PowerPoint Presentation</vt:lpstr>
      <vt:lpstr>Идни цели?</vt:lpstr>
      <vt:lpstr>Дискусија и прашања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Bojan Kovski</dc:creator>
  <cp:lastModifiedBy>PC</cp:lastModifiedBy>
  <cp:revision>55</cp:revision>
  <dcterms:created xsi:type="dcterms:W3CDTF">2020-09-01T11:35:59Z</dcterms:created>
  <dcterms:modified xsi:type="dcterms:W3CDTF">2021-11-30T10:42:35Z</dcterms:modified>
</cp:coreProperties>
</file>