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301" r:id="rId9"/>
    <p:sldId id="265" r:id="rId10"/>
    <p:sldId id="266" r:id="rId11"/>
    <p:sldId id="291" r:id="rId12"/>
    <p:sldId id="292" r:id="rId13"/>
    <p:sldId id="293" r:id="rId14"/>
    <p:sldId id="267" r:id="rId15"/>
    <p:sldId id="268" r:id="rId16"/>
    <p:sldId id="269" r:id="rId17"/>
    <p:sldId id="270" r:id="rId18"/>
    <p:sldId id="271" r:id="rId19"/>
    <p:sldId id="272" r:id="rId20"/>
    <p:sldId id="274" r:id="rId21"/>
    <p:sldId id="273"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4" r:id="rId38"/>
    <p:sldId id="295" r:id="rId39"/>
    <p:sldId id="299" r:id="rId40"/>
    <p:sldId id="30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251" userDrawn="1">
          <p15:clr>
            <a:srgbClr val="A4A3A4"/>
          </p15:clr>
        </p15:guide>
        <p15:guide id="4" orient="horz" pos="2260" userDrawn="1">
          <p15:clr>
            <a:srgbClr val="A4A3A4"/>
          </p15:clr>
        </p15:guide>
        <p15:guide id="5" pos="3940" userDrawn="1">
          <p15:clr>
            <a:srgbClr val="A4A3A4"/>
          </p15:clr>
        </p15:guide>
        <p15:guide id="6" pos="40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165" autoAdjust="0"/>
  </p:normalViewPr>
  <p:slideViewPr>
    <p:cSldViewPr snapToGrid="0" showGuides="1">
      <p:cViewPr varScale="1">
        <p:scale>
          <a:sx n="80" d="100"/>
          <a:sy n="80" d="100"/>
        </p:scale>
        <p:origin x="782" y="67"/>
      </p:cViewPr>
      <p:guideLst>
        <p:guide orient="horz" pos="2160"/>
        <p:guide pos="3840"/>
        <p:guide orient="horz" pos="2251"/>
        <p:guide orient="horz" pos="2260"/>
        <p:guide pos="3940"/>
        <p:guide pos="40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2/6/2025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1153" y="1471449"/>
            <a:ext cx="8658972" cy="1555531"/>
          </a:xfrm>
        </p:spPr>
        <p:txBody>
          <a:bodyPr>
            <a:normAutofit fontScale="90000"/>
          </a:bodyPr>
          <a:lstStyle/>
          <a:p>
            <a:pPr algn="l"/>
            <a:r>
              <a:rPr lang="mk-MK" sz="6000" b="1" dirty="0">
                <a:solidFill>
                  <a:schemeClr val="tx1">
                    <a:lumMod val="95000"/>
                  </a:schemeClr>
                </a:solidFill>
                <a:effectLst>
                  <a:outerShdw blurRad="38100" dist="38100" dir="2700000" algn="tl">
                    <a:srgbClr val="000000">
                      <a:alpha val="43137"/>
                    </a:srgbClr>
                  </a:outerShdw>
                </a:effectLst>
              </a:rPr>
              <a:t>Карциноми на кожа </a:t>
            </a:r>
            <a:r>
              <a:rPr lang="en-US" sz="6000" b="1" dirty="0">
                <a:solidFill>
                  <a:schemeClr val="tx1">
                    <a:lumMod val="95000"/>
                  </a:schemeClr>
                </a:solidFill>
                <a:effectLst>
                  <a:outerShdw blurRad="38100" dist="38100" dir="2700000" algn="tl">
                    <a:srgbClr val="000000">
                      <a:alpha val="43137"/>
                    </a:srgbClr>
                  </a:outerShdw>
                </a:effectLst>
              </a:rPr>
              <a:t>      </a:t>
            </a:r>
            <a:r>
              <a:rPr lang="mk-MK" sz="6000" b="1" dirty="0">
                <a:solidFill>
                  <a:schemeClr val="tx1">
                    <a:lumMod val="95000"/>
                  </a:schemeClr>
                </a:solidFill>
                <a:effectLst>
                  <a:outerShdw blurRad="38100" dist="38100" dir="2700000" algn="tl">
                    <a:srgbClr val="000000">
                      <a:alpha val="43137"/>
                    </a:srgbClr>
                  </a:outerShdw>
                </a:effectLst>
              </a:rPr>
              <a:t>состојби во ПЗЗ</a:t>
            </a:r>
            <a:endParaRPr lang="en-US" sz="6000" b="1" dirty="0">
              <a:solidFill>
                <a:schemeClr val="tx1">
                  <a:lumMod val="9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570483" y="4385732"/>
            <a:ext cx="5589642" cy="1082739"/>
          </a:xfrm>
        </p:spPr>
        <p:txBody>
          <a:bodyPr/>
          <a:lstStyle/>
          <a:p>
            <a:pPr algn="l"/>
            <a:r>
              <a:rPr lang="ru-RU" dirty="0">
                <a:solidFill>
                  <a:schemeClr val="tx1">
                    <a:lumMod val="75000"/>
                  </a:schemeClr>
                </a:solidFill>
                <a:effectLst>
                  <a:outerShdw blurRad="38100" dist="38100" dir="2700000" algn="tl">
                    <a:srgbClr val="000000">
                      <a:alpha val="43137"/>
                    </a:srgbClr>
                  </a:outerShdw>
                </a:effectLst>
              </a:rPr>
              <a:t>Спец. </a:t>
            </a:r>
            <a:r>
              <a:rPr lang="en-US" dirty="0">
                <a:solidFill>
                  <a:schemeClr val="tx1">
                    <a:lumMod val="75000"/>
                  </a:schemeClr>
                </a:solidFill>
                <a:effectLst>
                  <a:outerShdw blurRad="38100" dist="38100" dir="2700000" algn="tl">
                    <a:srgbClr val="000000">
                      <a:alpha val="43137"/>
                    </a:srgbClr>
                  </a:outerShdw>
                </a:effectLst>
              </a:rPr>
              <a:t> </a:t>
            </a:r>
            <a:r>
              <a:rPr lang="mk-MK" dirty="0">
                <a:solidFill>
                  <a:schemeClr val="tx1">
                    <a:lumMod val="75000"/>
                  </a:schemeClr>
                </a:solidFill>
                <a:effectLst>
                  <a:outerShdw blurRad="38100" dist="38100" dir="2700000" algn="tl">
                    <a:srgbClr val="000000">
                      <a:alpha val="43137"/>
                    </a:srgbClr>
                  </a:outerShdw>
                </a:effectLst>
              </a:rPr>
              <a:t>Зоран шандуловски</a:t>
            </a:r>
            <a:endParaRPr lang="ru-RU" dirty="0">
              <a:solidFill>
                <a:schemeClr val="tx1">
                  <a:lumMod val="75000"/>
                </a:schemeClr>
              </a:solidFill>
              <a:effectLst>
                <a:outerShdw blurRad="38100" dist="38100" dir="2700000" algn="tl">
                  <a:srgbClr val="000000">
                    <a:alpha val="43137"/>
                  </a:srgbClr>
                </a:outerShdw>
              </a:effectLst>
            </a:endParaRPr>
          </a:p>
          <a:p>
            <a:pPr algn="l"/>
            <a:r>
              <a:rPr lang="ru-RU" dirty="0">
                <a:solidFill>
                  <a:schemeClr val="tx1">
                    <a:lumMod val="75000"/>
                  </a:schemeClr>
                </a:solidFill>
                <a:effectLst>
                  <a:outerShdw blurRad="38100" dist="38100" dir="2700000" algn="tl">
                    <a:srgbClr val="000000">
                      <a:alpha val="43137"/>
                    </a:srgbClr>
                  </a:outerShdw>
                </a:effectLst>
              </a:rPr>
              <a:t>Специјалист по дерматовенерологија</a:t>
            </a:r>
          </a:p>
          <a:p>
            <a:pPr algn="l"/>
            <a:endParaRPr lang="ru-RU" dirty="0">
              <a:solidFill>
                <a:schemeClr val="tx1">
                  <a:lumMod val="75000"/>
                </a:schemeClr>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767095418"/>
      </p:ext>
    </p:extLst>
  </p:cSld>
  <p:clrMapOvr>
    <a:masterClrMapping/>
  </p:clrMapOvr>
  <mc:AlternateContent xmlns:mc="http://schemas.openxmlformats.org/markup-compatibility/2006" xmlns:p14="http://schemas.microsoft.com/office/powerpoint/2010/main">
    <mc:Choice Requires="p14">
      <p:transition spd="slow" p14:dur="2000" advTm="2307"/>
    </mc:Choice>
    <mc:Fallback xmlns="">
      <p:transition spd="slow" advTm="230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851338"/>
            <a:ext cx="10131425" cy="1439917"/>
          </a:xfrm>
        </p:spPr>
        <p:txBody>
          <a:bodyPr>
            <a:normAutofit/>
          </a:bodyPr>
          <a:lstStyle/>
          <a:p>
            <a:r>
              <a:rPr lang="mk-MK" sz="3100" dirty="0">
                <a:solidFill>
                  <a:schemeClr val="accent2">
                    <a:lumMod val="50000"/>
                  </a:schemeClr>
                </a:solidFill>
                <a:effectLst>
                  <a:outerShdw blurRad="38100" dist="38100" dir="2700000" algn="tl">
                    <a:srgbClr val="000000">
                      <a:alpha val="43137"/>
                    </a:srgbClr>
                  </a:outerShdw>
                </a:effectLst>
              </a:rPr>
              <a:t>меланом</a:t>
            </a:r>
            <a:endParaRPr lang="en-US" dirty="0">
              <a:solidFill>
                <a:schemeClr val="accent2">
                  <a:lumMod val="50000"/>
                </a:schemeClr>
              </a:solidFill>
              <a:effectLst>
                <a:outerShdw blurRad="38100" dist="38100" dir="2700000" algn="tl">
                  <a:srgbClr val="000000">
                    <a:alpha val="43137"/>
                  </a:srgbClr>
                </a:outerShdw>
              </a:effectLst>
            </a:endParaRPr>
          </a:p>
        </p:txBody>
      </p:sp>
      <p:pic>
        <p:nvPicPr>
          <p:cNvPr id="4" name="Content Placeholder 3">
            <a:extLst>
              <a:ext uri="{FF2B5EF4-FFF2-40B4-BE49-F238E27FC236}">
                <a16:creationId xmlns:a16="http://schemas.microsoft.com/office/drawing/2014/main" id="{0373BAA7-B2B6-4DC0-A595-284E85940C78}"/>
              </a:ext>
            </a:extLst>
          </p:cNvPr>
          <p:cNvPicPr>
            <a:picLocks noGrp="1" noChangeAspect="1"/>
          </p:cNvPicPr>
          <p:nvPr>
            <p:ph idx="1"/>
          </p:nvPr>
        </p:nvPicPr>
        <p:blipFill>
          <a:blip r:embed="rId2"/>
          <a:stretch>
            <a:fillRect/>
          </a:stretch>
        </p:blipFill>
        <p:spPr>
          <a:xfrm>
            <a:off x="685802" y="2265096"/>
            <a:ext cx="3133723" cy="2735529"/>
          </a:xfrm>
          <a:prstGeom prst="rect">
            <a:avLst/>
          </a:prstGeom>
        </p:spPr>
      </p:pic>
      <p:pic>
        <p:nvPicPr>
          <p:cNvPr id="5" name="Picture 4">
            <a:extLst>
              <a:ext uri="{FF2B5EF4-FFF2-40B4-BE49-F238E27FC236}">
                <a16:creationId xmlns:a16="http://schemas.microsoft.com/office/drawing/2014/main" id="{942CD786-732C-4BC0-9A57-76B3E7C85353}"/>
              </a:ext>
            </a:extLst>
          </p:cNvPr>
          <p:cNvPicPr>
            <a:picLocks noChangeAspect="1"/>
          </p:cNvPicPr>
          <p:nvPr/>
        </p:nvPicPr>
        <p:blipFill>
          <a:blip r:embed="rId3"/>
          <a:stretch>
            <a:fillRect/>
          </a:stretch>
        </p:blipFill>
        <p:spPr>
          <a:xfrm>
            <a:off x="4310326" y="2278175"/>
            <a:ext cx="2882373" cy="2735530"/>
          </a:xfrm>
          <a:prstGeom prst="rect">
            <a:avLst/>
          </a:prstGeom>
        </p:spPr>
      </p:pic>
      <p:pic>
        <p:nvPicPr>
          <p:cNvPr id="6" name="Picture 5">
            <a:extLst>
              <a:ext uri="{FF2B5EF4-FFF2-40B4-BE49-F238E27FC236}">
                <a16:creationId xmlns:a16="http://schemas.microsoft.com/office/drawing/2014/main" id="{04425BA3-FA7A-4FA0-B208-9770726F837D}"/>
              </a:ext>
            </a:extLst>
          </p:cNvPr>
          <p:cNvPicPr>
            <a:picLocks noChangeAspect="1"/>
          </p:cNvPicPr>
          <p:nvPr/>
        </p:nvPicPr>
        <p:blipFill>
          <a:blip r:embed="rId4"/>
          <a:stretch>
            <a:fillRect/>
          </a:stretch>
        </p:blipFill>
        <p:spPr>
          <a:xfrm>
            <a:off x="7872160" y="2265095"/>
            <a:ext cx="2510090" cy="2735530"/>
          </a:xfrm>
          <a:prstGeom prst="rect">
            <a:avLst/>
          </a:prstGeom>
        </p:spPr>
      </p:pic>
    </p:spTree>
    <p:extLst>
      <p:ext uri="{BB962C8B-B14F-4D97-AF65-F5344CB8AC3E}">
        <p14:creationId xmlns:p14="http://schemas.microsoft.com/office/powerpoint/2010/main" val="208112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714376"/>
            <a:ext cx="10131425" cy="1228724"/>
          </a:xfrm>
        </p:spPr>
        <p:txBody>
          <a:bodyPr>
            <a:normAutofit/>
          </a:bodyPr>
          <a:lstStyle/>
          <a:p>
            <a:r>
              <a:rPr lang="ru-RU" b="1" dirty="0">
                <a:solidFill>
                  <a:schemeClr val="accent3">
                    <a:lumMod val="75000"/>
                  </a:schemeClr>
                </a:solidFill>
                <a:effectLst>
                  <a:outerShdw blurRad="38100" dist="38100" dir="2700000" algn="tl">
                    <a:srgbClr val="000000">
                      <a:alpha val="43137"/>
                    </a:srgbClr>
                  </a:outerShdw>
                </a:effectLst>
              </a:rPr>
              <a:t>Преглед на промените на кожа сомнителни за меланом</a:t>
            </a:r>
            <a:endParaRPr lang="en-US" b="1" dirty="0">
              <a:solidFill>
                <a:schemeClr val="accent3">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1" y="1514475"/>
            <a:ext cx="10131425" cy="5133751"/>
          </a:xfrm>
        </p:spPr>
        <p:txBody>
          <a:bodyPr>
            <a:normAutofit/>
          </a:bodyPr>
          <a:lstStyle/>
          <a:p>
            <a:r>
              <a:rPr lang="ru-RU" sz="2400" dirty="0">
                <a:solidFill>
                  <a:srgbClr val="FF0000"/>
                </a:solidFill>
              </a:rPr>
              <a:t>Се прегледува целата кожа со цел откривање на сомнителни промени. За поставување на рана дијагноза се користи правилото А-B-C-D-E. Промената е сомнителна ако е асиметрична (А), нема јасни граници (B), ако се менува бојата (C), и ако пречникот е поголем од 6 мм (D). Еволуција (Е) како што се промена на боја, големина, облик, површина, елевација и симптоми како што се јадеж или крварење се главни знаци за малигнитет. </a:t>
            </a:r>
            <a:r>
              <a:rPr lang="en-US" sz="2400" dirty="0">
                <a:solidFill>
                  <a:srgbClr val="FF0000"/>
                </a:solidFill>
              </a:rPr>
              <a:t>”</a:t>
            </a:r>
            <a:r>
              <a:rPr lang="mk-MK" sz="2400" dirty="0">
                <a:solidFill>
                  <a:srgbClr val="FF0000"/>
                </a:solidFill>
              </a:rPr>
              <a:t>- одсуство на пулсации дистално од оклузијата</a:t>
            </a:r>
          </a:p>
          <a:p>
            <a:endParaRPr lang="en-US" dirty="0"/>
          </a:p>
        </p:txBody>
      </p:sp>
    </p:spTree>
    <p:extLst>
      <p:ext uri="{BB962C8B-B14F-4D97-AF65-F5344CB8AC3E}">
        <p14:creationId xmlns:p14="http://schemas.microsoft.com/office/powerpoint/2010/main" val="399401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609601"/>
            <a:ext cx="10131425" cy="1076324"/>
          </a:xfrm>
        </p:spPr>
        <p:txBody>
          <a:bodyPr>
            <a:normAutofit fontScale="90000"/>
          </a:bodyPr>
          <a:lstStyle/>
          <a:p>
            <a:r>
              <a:rPr lang="ru-RU" b="1" dirty="0">
                <a:solidFill>
                  <a:schemeClr val="accent3">
                    <a:lumMod val="75000"/>
                  </a:schemeClr>
                </a:solidFill>
                <a:effectLst>
                  <a:outerShdw blurRad="38100" dist="38100" dir="2700000" algn="tl">
                    <a:srgbClr val="000000">
                      <a:alpha val="43137"/>
                    </a:srgbClr>
                  </a:outerShdw>
                </a:effectLst>
              </a:rPr>
              <a:t>Преглед на промените на кожа сомнителни за меланом</a:t>
            </a:r>
            <a:endParaRPr lang="en-US" b="1" dirty="0">
              <a:solidFill>
                <a:schemeClr val="accent3">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1" y="1495425"/>
            <a:ext cx="10410824" cy="4957927"/>
          </a:xfrm>
        </p:spPr>
        <p:txBody>
          <a:bodyPr>
            <a:normAutofit/>
          </a:bodyPr>
          <a:lstStyle/>
          <a:p>
            <a:r>
              <a:rPr lang="ru-RU" sz="2600" dirty="0"/>
              <a:t>Исто така, појава на нови промени на здрава кожа кај луѓе постари од 40 години се сметаат за сомнителни и во тој случај треба да се консултира дерматолог. Некои индивидуи може да имаат различни облици рак на кожа или може да развијат нов рак на кожа покасно, затоа е многу важно таквите пациенти да вршат повеќе регуларни самопрегледи, но и да одат на редовни прегледи кај дерматолог. </a:t>
            </a:r>
          </a:p>
          <a:p>
            <a:endParaRPr lang="ru-RU" sz="2600" dirty="0"/>
          </a:p>
        </p:txBody>
      </p:sp>
    </p:spTree>
    <p:extLst>
      <p:ext uri="{BB962C8B-B14F-4D97-AF65-F5344CB8AC3E}">
        <p14:creationId xmlns:p14="http://schemas.microsoft.com/office/powerpoint/2010/main" val="3571001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1314449"/>
          </a:xfrm>
        </p:spPr>
        <p:txBody>
          <a:bodyPr>
            <a:normAutofit/>
          </a:bodyPr>
          <a:lstStyle/>
          <a:p>
            <a:r>
              <a:rPr lang="ru-RU" b="1" dirty="0">
                <a:solidFill>
                  <a:schemeClr val="accent3">
                    <a:lumMod val="75000"/>
                  </a:schemeClr>
                </a:solidFill>
                <a:effectLst>
                  <a:outerShdw blurRad="38100" dist="38100" dir="2700000" algn="tl">
                    <a:srgbClr val="000000">
                      <a:alpha val="43137"/>
                    </a:srgbClr>
                  </a:outerShdw>
                </a:effectLst>
              </a:rPr>
              <a:t>Преглед на промените на кожа сомнителни за меланом</a:t>
            </a:r>
            <a:endParaRPr lang="en-US" b="1" dirty="0">
              <a:solidFill>
                <a:schemeClr val="accent3">
                  <a:lumMod val="75000"/>
                </a:schemeClr>
              </a:solidFill>
              <a:effectLst>
                <a:outerShdw blurRad="38100" dist="38100" dir="2700000" algn="tl">
                  <a:srgbClr val="000000">
                    <a:alpha val="43137"/>
                  </a:srgbClr>
                </a:outerShdw>
              </a:effectLst>
            </a:endParaRPr>
          </a:p>
        </p:txBody>
      </p:sp>
      <p:pic>
        <p:nvPicPr>
          <p:cNvPr id="7" name="Content Placeholder 6">
            <a:extLst>
              <a:ext uri="{FF2B5EF4-FFF2-40B4-BE49-F238E27FC236}">
                <a16:creationId xmlns:a16="http://schemas.microsoft.com/office/drawing/2014/main" id="{A9E593A5-06F3-4575-865D-8D3B5901872D}"/>
              </a:ext>
            </a:extLst>
          </p:cNvPr>
          <p:cNvPicPr>
            <a:picLocks noGrp="1" noChangeAspect="1"/>
          </p:cNvPicPr>
          <p:nvPr>
            <p:ph idx="1"/>
          </p:nvPr>
        </p:nvPicPr>
        <p:blipFill>
          <a:blip r:embed="rId2"/>
          <a:stretch>
            <a:fillRect/>
          </a:stretch>
        </p:blipFill>
        <p:spPr>
          <a:xfrm>
            <a:off x="1466850" y="3328181"/>
            <a:ext cx="7410450" cy="2624944"/>
          </a:xfrm>
          <a:prstGeom prst="rect">
            <a:avLst/>
          </a:prstGeom>
        </p:spPr>
      </p:pic>
    </p:spTree>
    <p:extLst>
      <p:ext uri="{BB962C8B-B14F-4D97-AF65-F5344CB8AC3E}">
        <p14:creationId xmlns:p14="http://schemas.microsoft.com/office/powerpoint/2010/main" val="213911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57656"/>
            <a:ext cx="10131425" cy="1135116"/>
          </a:xfrm>
        </p:spPr>
        <p:txBody>
          <a:bodyPr>
            <a:normAutofit/>
          </a:bodyPr>
          <a:lstStyle/>
          <a:p>
            <a:r>
              <a:rPr lang="mk-MK" sz="2800" b="1" dirty="0">
                <a:solidFill>
                  <a:schemeClr val="accent2">
                    <a:lumMod val="50000"/>
                  </a:schemeClr>
                </a:solidFill>
                <a:effectLst>
                  <a:outerShdw blurRad="38100" dist="38100" dir="2700000" algn="tl">
                    <a:srgbClr val="000000">
                      <a:alpha val="43137"/>
                    </a:srgbClr>
                  </a:outerShdw>
                </a:effectLst>
              </a:rPr>
              <a:t>  </a:t>
            </a:r>
            <a:r>
              <a:rPr lang="ru-RU" sz="2800" b="1" dirty="0">
                <a:solidFill>
                  <a:schemeClr val="accent2">
                    <a:lumMod val="50000"/>
                  </a:schemeClr>
                </a:solidFill>
                <a:effectLst>
                  <a:outerShdw blurRad="38100" dist="38100" dir="2700000" algn="tl">
                    <a:srgbClr val="000000">
                      <a:alpha val="43137"/>
                    </a:srgbClr>
                  </a:outerShdw>
                </a:effectLst>
              </a:rPr>
              <a:t>Преглед на промените на кожа сомнителни за меланом</a:t>
            </a:r>
            <a:endParaRPr lang="en-US" sz="28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1" y="1292772"/>
            <a:ext cx="10131425" cy="5280149"/>
          </a:xfrm>
        </p:spPr>
        <p:txBody>
          <a:bodyPr>
            <a:normAutofit/>
          </a:bodyPr>
          <a:lstStyle/>
          <a:p>
            <a:r>
              <a:rPr lang="ru-RU" dirty="0"/>
              <a:t>Основно и најважно е пациентите да ја познаваат сопствената кожа. Се советуваат редовни самопрегледи на кожата на целото тело, за што е потребно едно големо огледало, мало рачно огледало и добро осветлена просторија. Пациентите треба да научат како да го изведуваат самопрегледот и да внимаваат на делови од телото како грбот, задната страна на надлактиците и надколениците, косматиот дел на главата, ноктите, гениталиите, дланките, стапалата, усната празнина</a:t>
            </a:r>
            <a:endParaRPr lang="en-US" dirty="0"/>
          </a:p>
        </p:txBody>
      </p:sp>
    </p:spTree>
    <p:extLst>
      <p:ext uri="{BB962C8B-B14F-4D97-AF65-F5344CB8AC3E}">
        <p14:creationId xmlns:p14="http://schemas.microsoft.com/office/powerpoint/2010/main" val="2528031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498438"/>
          </a:xfrm>
        </p:spPr>
        <p:txBody>
          <a:bodyPr>
            <a:normAutofit fontScale="90000"/>
          </a:bodyPr>
          <a:lstStyle/>
          <a:p>
            <a:r>
              <a:rPr lang="mk-MK" b="1" dirty="0">
                <a:solidFill>
                  <a:schemeClr val="accent2">
                    <a:lumMod val="50000"/>
                  </a:schemeClr>
                </a:solidFill>
                <a:effectLst>
                  <a:outerShdw blurRad="38100" dist="38100" dir="2700000" algn="tl">
                    <a:srgbClr val="000000">
                      <a:alpha val="43137"/>
                    </a:srgbClr>
                  </a:outerShdw>
                </a:effectLst>
              </a:rPr>
              <a:t>2.</a:t>
            </a:r>
            <a:r>
              <a:rPr lang="ru-RU" b="1" dirty="0">
                <a:solidFill>
                  <a:schemeClr val="accent2">
                    <a:lumMod val="50000"/>
                  </a:schemeClr>
                </a:solidFill>
                <a:effectLst>
                  <a:outerShdw blurRad="38100" dist="38100" dir="2700000" algn="tl">
                    <a:srgbClr val="000000">
                      <a:alpha val="43137"/>
                    </a:srgbClr>
                  </a:outerShdw>
                </a:effectLst>
              </a:rPr>
              <a:t> Преглед на промените на кожа сомнителни за меланом</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1" y="1269403"/>
            <a:ext cx="10131425" cy="4521798"/>
          </a:xfrm>
        </p:spPr>
        <p:txBody>
          <a:bodyPr>
            <a:normAutofit/>
          </a:bodyPr>
          <a:lstStyle/>
          <a:p>
            <a:r>
              <a:rPr lang="ru-RU" sz="2400" dirty="0"/>
              <a:t>Секоја кожна пигментирана или непигментирана лезија која се менува во боја, облик или големина неопходно е внимателно да се дијагностицира. Дерматолошките прегледи се состојат од идентификација на пациентите со висок ризик (лична и фамилијарна историја за меланом и други карциноми на кожа), комплетен преглед на кожата со дерматоскоп, фотографирање на сомнителните лезии и компјутерска анализа на истите. </a:t>
            </a:r>
          </a:p>
          <a:p>
            <a:endParaRPr lang="ru-RU" sz="2000" dirty="0"/>
          </a:p>
          <a:p>
            <a:endParaRPr lang="en-US" dirty="0"/>
          </a:p>
        </p:txBody>
      </p:sp>
    </p:spTree>
    <p:extLst>
      <p:ext uri="{BB962C8B-B14F-4D97-AF65-F5344CB8AC3E}">
        <p14:creationId xmlns:p14="http://schemas.microsoft.com/office/powerpoint/2010/main" val="3439463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380103"/>
          </a:xfrm>
        </p:spPr>
        <p:txBody>
          <a:bodyPr>
            <a:normAutofit fontScale="90000"/>
          </a:bodyPr>
          <a:lstStyle/>
          <a:p>
            <a:r>
              <a:rPr lang="mk-MK" b="1" dirty="0">
                <a:solidFill>
                  <a:schemeClr val="accent2">
                    <a:lumMod val="50000"/>
                  </a:schemeClr>
                </a:solidFill>
                <a:effectLst>
                  <a:outerShdw blurRad="38100" dist="38100" dir="2700000" algn="tl">
                    <a:srgbClr val="000000">
                      <a:alpha val="43137"/>
                    </a:srgbClr>
                  </a:outerShdw>
                </a:effectLst>
              </a:rPr>
              <a:t>Не меланомски рак</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1" y="1304925"/>
            <a:ext cx="9696449" cy="4333875"/>
          </a:xfrm>
        </p:spPr>
        <p:txBody>
          <a:bodyPr>
            <a:normAutofit/>
          </a:bodyPr>
          <a:lstStyle/>
          <a:p>
            <a:r>
              <a:rPr lang="ru-RU" sz="2400" dirty="0"/>
              <a:t>Немеланомскиот рак на кожа не е толку опасен како меланомот, но е десет пати почест. Се локализира на фотоекспонираните регии на кожата кои се најмногу изложени на сончева светлина, како лицето, ушите, рацете, лактите и површините на главата без коса кај машкиот пол. Основна карактеристика на немеланомскиот рак на кожа е побавниот раст. Ако се дијагностицира рано, шансите за негово излекување се многу големи. </a:t>
            </a:r>
            <a:r>
              <a:rPr lang="mk-MK" sz="2400" dirty="0"/>
              <a:t>.</a:t>
            </a:r>
            <a:endParaRPr lang="en-US" sz="2400" dirty="0"/>
          </a:p>
          <a:p>
            <a:pPr marL="0" indent="0">
              <a:buNone/>
            </a:pPr>
            <a:endParaRPr lang="en-US" dirty="0"/>
          </a:p>
        </p:txBody>
      </p:sp>
    </p:spTree>
    <p:extLst>
      <p:ext uri="{BB962C8B-B14F-4D97-AF65-F5344CB8AC3E}">
        <p14:creationId xmlns:p14="http://schemas.microsoft.com/office/powerpoint/2010/main" val="1522200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743076"/>
            <a:ext cx="10306049" cy="3514724"/>
          </a:xfrm>
        </p:spPr>
        <p:txBody>
          <a:bodyPr>
            <a:normAutofit/>
          </a:bodyPr>
          <a:lstStyle/>
          <a:p>
            <a:r>
              <a:rPr lang="ru-RU" b="1" dirty="0">
                <a:solidFill>
                  <a:schemeClr val="accent2">
                    <a:lumMod val="50000"/>
                  </a:schemeClr>
                </a:solidFill>
                <a:effectLst>
                  <a:outerShdw blurRad="38100" dist="38100" dir="2700000" algn="tl">
                    <a:srgbClr val="000000">
                      <a:alpha val="43137"/>
                    </a:srgbClr>
                  </a:outerShdw>
                </a:effectLst>
              </a:rPr>
              <a:t>Постојат 3 типа немеланомски рак на кожа – актинична кератоза, базоцелуларен карцином и спиноцелуларен карцином.</a:t>
            </a:r>
            <a:br>
              <a:rPr lang="ru-RU" b="1" dirty="0">
                <a:solidFill>
                  <a:schemeClr val="accent2">
                    <a:lumMod val="50000"/>
                  </a:schemeClr>
                </a:solidFill>
                <a:effectLst>
                  <a:outerShdw blurRad="38100" dist="38100" dir="2700000" algn="tl">
                    <a:srgbClr val="000000">
                      <a:alpha val="43137"/>
                    </a:srgbClr>
                  </a:outerShdw>
                </a:effectLst>
              </a:rPr>
            </a:br>
            <a:endParaRPr lang="ru-RU"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232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346841"/>
            <a:ext cx="10131425" cy="5444359"/>
          </a:xfrm>
        </p:spPr>
        <p:txBody>
          <a:bodyPr>
            <a:normAutofit/>
          </a:bodyPr>
          <a:lstStyle/>
          <a:p>
            <a:r>
              <a:rPr lang="ru-RU" sz="2000" dirty="0"/>
              <a:t>Актинични кератози се појавуваат најчесто како резултат на хронично оштетување од сонце кај повозрасните лица. Тие се површни лезии вообичаено локализирани во региите на кожата изложени на сонце во тек на долг временски период, како на пример лицето, градниот кош, шаките, ушните школки или кожата на главата без коса кај мажи. Претставуваат јасно видливи, поединечни или многубројни груби црвено-кафеавкасти полиња покриени со лушпи и рапави на допир со врвовите на прстите.  Актиничните кератози се сметаат за преканцерозни лезии, кои во 10-15% од случаите може да се трансформираат во спиноцелуларен карцином. За да се спречи нивната прогресија, задолжително треба да се лекуваат. </a:t>
            </a:r>
            <a:endParaRPr lang="en-US" sz="2000" dirty="0"/>
          </a:p>
        </p:txBody>
      </p:sp>
    </p:spTree>
    <p:extLst>
      <p:ext uri="{BB962C8B-B14F-4D97-AF65-F5344CB8AC3E}">
        <p14:creationId xmlns:p14="http://schemas.microsoft.com/office/powerpoint/2010/main" val="3825862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399393"/>
          </a:xfrm>
        </p:spPr>
        <p:txBody>
          <a:bodyPr>
            <a:normAutofit fontScale="90000"/>
          </a:bodyPr>
          <a:lstStyle/>
          <a:p>
            <a:r>
              <a:rPr lang="mk-MK" b="1" dirty="0">
                <a:solidFill>
                  <a:schemeClr val="accent3">
                    <a:lumMod val="75000"/>
                  </a:schemeClr>
                </a:solidFill>
                <a:effectLst>
                  <a:outerShdw blurRad="38100" dist="38100" dir="2700000" algn="tl">
                    <a:srgbClr val="000000">
                      <a:alpha val="43137"/>
                    </a:srgbClr>
                  </a:outerShdw>
                </a:effectLst>
              </a:rPr>
              <a:t>                            Еактинична кератоза</a:t>
            </a:r>
            <a:endParaRPr lang="en-US" b="1" dirty="0">
              <a:solidFill>
                <a:schemeClr val="accent3">
                  <a:lumMod val="75000"/>
                </a:schemeClr>
              </a:solidFill>
              <a:effectLst>
                <a:outerShdw blurRad="38100" dist="38100" dir="2700000" algn="tl">
                  <a:srgbClr val="000000">
                    <a:alpha val="43137"/>
                  </a:srgbClr>
                </a:outerShdw>
              </a:effectLst>
            </a:endParaRPr>
          </a:p>
        </p:txBody>
      </p:sp>
      <p:pic>
        <p:nvPicPr>
          <p:cNvPr id="4" name="Content Placeholder 3">
            <a:extLst>
              <a:ext uri="{FF2B5EF4-FFF2-40B4-BE49-F238E27FC236}">
                <a16:creationId xmlns:a16="http://schemas.microsoft.com/office/drawing/2014/main" id="{9D8B6368-790D-4825-8A49-634171D9F251}"/>
              </a:ext>
            </a:extLst>
          </p:cNvPr>
          <p:cNvPicPr>
            <a:picLocks noGrp="1" noChangeAspect="1"/>
          </p:cNvPicPr>
          <p:nvPr>
            <p:ph idx="1"/>
          </p:nvPr>
        </p:nvPicPr>
        <p:blipFill>
          <a:blip r:embed="rId2"/>
          <a:stretch>
            <a:fillRect/>
          </a:stretch>
        </p:blipFill>
        <p:spPr>
          <a:xfrm>
            <a:off x="1028921" y="2107874"/>
            <a:ext cx="4236910" cy="3168976"/>
          </a:xfrm>
          <a:prstGeom prst="rect">
            <a:avLst/>
          </a:prstGeom>
        </p:spPr>
      </p:pic>
      <p:pic>
        <p:nvPicPr>
          <p:cNvPr id="5" name="Picture 4">
            <a:extLst>
              <a:ext uri="{FF2B5EF4-FFF2-40B4-BE49-F238E27FC236}">
                <a16:creationId xmlns:a16="http://schemas.microsoft.com/office/drawing/2014/main" id="{D5636078-A505-4CEB-A4D1-9828864DAF68}"/>
              </a:ext>
            </a:extLst>
          </p:cNvPr>
          <p:cNvPicPr>
            <a:picLocks noChangeAspect="1"/>
          </p:cNvPicPr>
          <p:nvPr/>
        </p:nvPicPr>
        <p:blipFill>
          <a:blip r:embed="rId3"/>
          <a:stretch>
            <a:fillRect/>
          </a:stretch>
        </p:blipFill>
        <p:spPr>
          <a:xfrm>
            <a:off x="6096000" y="2107874"/>
            <a:ext cx="3476625" cy="3092776"/>
          </a:xfrm>
          <a:prstGeom prst="rect">
            <a:avLst/>
          </a:prstGeom>
        </p:spPr>
      </p:pic>
    </p:spTree>
    <p:extLst>
      <p:ext uri="{BB962C8B-B14F-4D97-AF65-F5344CB8AC3E}">
        <p14:creationId xmlns:p14="http://schemas.microsoft.com/office/powerpoint/2010/main" val="9818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11973"/>
            <a:ext cx="10131425" cy="1069152"/>
          </a:xfrm>
        </p:spPr>
        <p:txBody>
          <a:bodyPr>
            <a:normAutofit/>
          </a:bodyPr>
          <a:lstStyle/>
          <a:p>
            <a:r>
              <a:rPr lang="ru-RU" sz="3200" dirty="0">
                <a:solidFill>
                  <a:schemeClr val="accent3">
                    <a:lumMod val="75000"/>
                  </a:schemeClr>
                </a:solidFill>
                <a:effectLst>
                  <a:outerShdw blurRad="38100" dist="38100" dir="2700000" algn="tl">
                    <a:srgbClr val="000000">
                      <a:alpha val="43137"/>
                    </a:srgbClr>
                  </a:outerShdw>
                </a:effectLst>
              </a:rPr>
              <a:t>Карциноми</a:t>
            </a:r>
            <a:r>
              <a:rPr lang="ru-RU" dirty="0">
                <a:solidFill>
                  <a:schemeClr val="accent3">
                    <a:lumMod val="75000"/>
                  </a:schemeClr>
                </a:solidFill>
                <a:effectLst>
                  <a:outerShdw blurRad="38100" dist="38100" dir="2700000" algn="tl">
                    <a:srgbClr val="000000">
                      <a:alpha val="43137"/>
                    </a:srgbClr>
                  </a:outerShdw>
                </a:effectLst>
              </a:rPr>
              <a:t> на кожа       состојби во ПЗЗ</a:t>
            </a:r>
            <a:br>
              <a:rPr lang="mk-MK" dirty="0">
                <a:effectLst>
                  <a:outerShdw blurRad="38100" dist="38100" dir="2700000" algn="tl">
                    <a:srgbClr val="000000">
                      <a:alpha val="43137"/>
                    </a:srgbClr>
                  </a:outerShdw>
                </a:effectLst>
              </a:rPr>
            </a:br>
            <a:endParaRPr lang="en-US" sz="2800" dirty="0">
              <a:solidFill>
                <a:schemeClr val="accent3">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97859" y="1228726"/>
            <a:ext cx="10515600" cy="5118288"/>
          </a:xfrm>
        </p:spPr>
        <p:txBody>
          <a:bodyPr>
            <a:normAutofit/>
          </a:bodyPr>
          <a:lstStyle/>
          <a:p>
            <a:r>
              <a:rPr lang="ru-RU" dirty="0">
                <a:solidFill>
                  <a:schemeClr val="tx2"/>
                </a:solidFill>
              </a:rPr>
              <a:t>Ракот на кожата е најчестата форма на рак во светот и приоритетен глобален јавно-здравствен проблем. Во нашата земја кожните карциноми се исто така во алармантен пораст, што е во согласност со светските трендови. Тие претставуваат единствени карциноми кои може да се откријат со голо око и на тој начин да се дијагностицираат во рана фаза на развој</a:t>
            </a:r>
          </a:p>
          <a:p>
            <a:r>
              <a:rPr lang="ru-RU" dirty="0">
                <a:solidFill>
                  <a:schemeClr val="tx2"/>
                </a:solidFill>
              </a:rPr>
              <a:t>акот на кожата е најчестата форма на рак во светот и приоритетен глобален јавно-здравствен проблем. Во нашата земја кожните карциноми се исто така во алармантен пораст, што е во согласност со светските трендови. Тие претставуваат единствени карциноми кои може да се откријат со голо око и на тој начин да се дијагностицираат во рана фаза на развој</a:t>
            </a:r>
            <a:endParaRPr lang="mk-MK" dirty="0">
              <a:solidFill>
                <a:schemeClr val="tx2"/>
              </a:solidFill>
            </a:endParaRPr>
          </a:p>
          <a:p>
            <a:pPr marL="0" indent="0">
              <a:buNone/>
            </a:pPr>
            <a:r>
              <a:rPr lang="ru-RU" dirty="0"/>
              <a:t>Ракот на кожа настанува со неконтролиран раст и размножување на клетките на кожата. Секој човек има дамки на кожата и тие се дел од нормалното растење и стареење на организмот. Сепак, понекогаш тие може да претставуваат знак за посериозно оштетување на кожата.</a:t>
            </a:r>
            <a:endParaRPr lang="mk-MK" dirty="0"/>
          </a:p>
          <a:p>
            <a:pPr marL="0" indent="0">
              <a:buNone/>
            </a:pPr>
            <a:r>
              <a:rPr lang="ru-RU" dirty="0"/>
              <a:t>Ризикот за развој на рак на кожа често се наследува. Генетските фактори на ризик, како што се бојата на кожата и присуството на рак на кожа во семејството, не можат да се променат. Сите индивидуи кои знаат за случаи на заболени од рак на кожа во своето семејство и имаат тип на кожа која носи поголем ризик за развој на истиот треба да превземат мерки на претпазливост и еднаш годишно да одат на преглед кај дерматолог. </a:t>
            </a:r>
            <a:endParaRPr lang="mk-MK" dirty="0"/>
          </a:p>
          <a:p>
            <a:pPr marL="0" indent="0">
              <a:buNone/>
            </a:pPr>
            <a:endParaRPr lang="en-US" dirty="0"/>
          </a:p>
        </p:txBody>
      </p:sp>
    </p:spTree>
    <p:extLst>
      <p:ext uri="{BB962C8B-B14F-4D97-AF65-F5344CB8AC3E}">
        <p14:creationId xmlns:p14="http://schemas.microsoft.com/office/powerpoint/2010/main" val="1602689523"/>
      </p:ext>
    </p:extLst>
  </p:cSld>
  <p:clrMapOvr>
    <a:masterClrMapping/>
  </p:clrMapOvr>
  <mc:AlternateContent xmlns:mc="http://schemas.openxmlformats.org/markup-compatibility/2006" xmlns:p14="http://schemas.microsoft.com/office/powerpoint/2010/main">
    <mc:Choice Requires="p14">
      <p:transition spd="slow" p14:dur="2000" advTm="1440"/>
    </mc:Choice>
    <mc:Fallback xmlns="">
      <p:transition spd="slow" advTm="144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DD720F2A-A377-4E3F-BB3E-59F74E1C71C0}"/>
              </a:ext>
            </a:extLst>
          </p:cNvPr>
          <p:cNvPicPr>
            <a:picLocks noGrp="1" noChangeAspect="1"/>
          </p:cNvPicPr>
          <p:nvPr>
            <p:ph idx="1"/>
          </p:nvPr>
        </p:nvPicPr>
        <p:blipFill>
          <a:blip r:embed="rId2"/>
          <a:stretch>
            <a:fillRect/>
          </a:stretch>
        </p:blipFill>
        <p:spPr>
          <a:xfrm>
            <a:off x="1085850" y="861693"/>
            <a:ext cx="3003329" cy="2462531"/>
          </a:xfrm>
          <a:prstGeom prst="rect">
            <a:avLst/>
          </a:prstGeom>
        </p:spPr>
      </p:pic>
      <p:pic>
        <p:nvPicPr>
          <p:cNvPr id="5" name="Picture 4">
            <a:extLst>
              <a:ext uri="{FF2B5EF4-FFF2-40B4-BE49-F238E27FC236}">
                <a16:creationId xmlns:a16="http://schemas.microsoft.com/office/drawing/2014/main" id="{0135E105-6D7D-4761-80C4-A84DFF4011E0}"/>
              </a:ext>
            </a:extLst>
          </p:cNvPr>
          <p:cNvPicPr>
            <a:picLocks noChangeAspect="1"/>
          </p:cNvPicPr>
          <p:nvPr/>
        </p:nvPicPr>
        <p:blipFill>
          <a:blip r:embed="rId3"/>
          <a:stretch>
            <a:fillRect/>
          </a:stretch>
        </p:blipFill>
        <p:spPr>
          <a:xfrm>
            <a:off x="6096000" y="4017849"/>
            <a:ext cx="3423399" cy="2182882"/>
          </a:xfrm>
          <a:prstGeom prst="rect">
            <a:avLst/>
          </a:prstGeom>
        </p:spPr>
      </p:pic>
      <p:pic>
        <p:nvPicPr>
          <p:cNvPr id="6" name="Picture 5">
            <a:extLst>
              <a:ext uri="{FF2B5EF4-FFF2-40B4-BE49-F238E27FC236}">
                <a16:creationId xmlns:a16="http://schemas.microsoft.com/office/drawing/2014/main" id="{30E36CEC-51D6-43BC-BA0F-D3B3F9AADC33}"/>
              </a:ext>
            </a:extLst>
          </p:cNvPr>
          <p:cNvPicPr>
            <a:picLocks noChangeAspect="1"/>
          </p:cNvPicPr>
          <p:nvPr/>
        </p:nvPicPr>
        <p:blipFill>
          <a:blip r:embed="rId4"/>
          <a:stretch>
            <a:fillRect/>
          </a:stretch>
        </p:blipFill>
        <p:spPr>
          <a:xfrm>
            <a:off x="6029148" y="928057"/>
            <a:ext cx="3468072" cy="2329802"/>
          </a:xfrm>
          <a:prstGeom prst="rect">
            <a:avLst/>
          </a:prstGeom>
        </p:spPr>
      </p:pic>
      <p:pic>
        <p:nvPicPr>
          <p:cNvPr id="3" name="Picture 2">
            <a:extLst>
              <a:ext uri="{FF2B5EF4-FFF2-40B4-BE49-F238E27FC236}">
                <a16:creationId xmlns:a16="http://schemas.microsoft.com/office/drawing/2014/main" id="{4BC47BB7-25A7-4446-885E-115A69AF4720}"/>
              </a:ext>
            </a:extLst>
          </p:cNvPr>
          <p:cNvPicPr>
            <a:picLocks noChangeAspect="1"/>
          </p:cNvPicPr>
          <p:nvPr/>
        </p:nvPicPr>
        <p:blipFill>
          <a:blip r:embed="rId5"/>
          <a:stretch>
            <a:fillRect/>
          </a:stretch>
        </p:blipFill>
        <p:spPr>
          <a:xfrm>
            <a:off x="1169587" y="4017849"/>
            <a:ext cx="3003329" cy="2182882"/>
          </a:xfrm>
          <a:prstGeom prst="rect">
            <a:avLst/>
          </a:prstGeom>
        </p:spPr>
      </p:pic>
    </p:spTree>
    <p:extLst>
      <p:ext uri="{BB962C8B-B14F-4D97-AF65-F5344CB8AC3E}">
        <p14:creationId xmlns:p14="http://schemas.microsoft.com/office/powerpoint/2010/main" val="1221504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151" y="244694"/>
            <a:ext cx="10131425" cy="5728138"/>
          </a:xfrm>
        </p:spPr>
        <p:txBody>
          <a:bodyPr>
            <a:normAutofit/>
          </a:bodyPr>
          <a:lstStyle/>
          <a:p>
            <a:endParaRPr lang="mk-MK" dirty="0">
              <a:solidFill>
                <a:schemeClr val="accent2">
                  <a:lumMod val="75000"/>
                </a:schemeClr>
              </a:solidFill>
            </a:endParaRPr>
          </a:p>
          <a:p>
            <a:endParaRPr lang="en-US" dirty="0"/>
          </a:p>
        </p:txBody>
      </p:sp>
      <p:sp>
        <p:nvSpPr>
          <p:cNvPr id="5" name="TextBox 4">
            <a:extLst>
              <a:ext uri="{FF2B5EF4-FFF2-40B4-BE49-F238E27FC236}">
                <a16:creationId xmlns:a16="http://schemas.microsoft.com/office/drawing/2014/main" id="{789D04C0-10FD-4FE0-99C5-7004DAA819EA}"/>
              </a:ext>
            </a:extLst>
          </p:cNvPr>
          <p:cNvSpPr txBox="1"/>
          <p:nvPr/>
        </p:nvSpPr>
        <p:spPr>
          <a:xfrm>
            <a:off x="1657349" y="1582341"/>
            <a:ext cx="9096375" cy="2862322"/>
          </a:xfrm>
          <a:prstGeom prst="rect">
            <a:avLst/>
          </a:prstGeom>
          <a:noFill/>
        </p:spPr>
        <p:txBody>
          <a:bodyPr wrap="square">
            <a:spAutoFit/>
          </a:bodyPr>
          <a:lstStyle/>
          <a:p>
            <a:r>
              <a:rPr lang="ru-RU" sz="2000" dirty="0"/>
              <a:t>Спиноцелуларен карцином или сквамоцелуларен карцином, може да се развие од актиничните кератози. Претставува втора по честота форма на рак на кожа, кој вообичаено се јавува на деловите на телото изложени на сонце, како лицето и главата. Често се развива во форма на груба брадавичеста промена, со брз раст и појава на раничка. Овој тип на карцином може понекогаш да</a:t>
            </a:r>
          </a:p>
          <a:p>
            <a:r>
              <a:rPr lang="ru-RU" sz="2000" dirty="0"/>
              <a:t>се замени со брадавица. Многу ретко може брзо да метастазира во лимфните јазли и другите органи, и да заврши со смртен исход ако е локализиран на усните, ушите, прстите или кај пациенти со намален имунитет. Затоа хируршката терапија е задолжителна!</a:t>
            </a:r>
          </a:p>
        </p:txBody>
      </p:sp>
      <p:pic>
        <p:nvPicPr>
          <p:cNvPr id="6" name="Picture 5">
            <a:extLst>
              <a:ext uri="{FF2B5EF4-FFF2-40B4-BE49-F238E27FC236}">
                <a16:creationId xmlns:a16="http://schemas.microsoft.com/office/drawing/2014/main" id="{C69E39E5-5B9E-437A-9334-7F7AA0C582CE}"/>
              </a:ext>
            </a:extLst>
          </p:cNvPr>
          <p:cNvPicPr>
            <a:picLocks noChangeAspect="1"/>
          </p:cNvPicPr>
          <p:nvPr/>
        </p:nvPicPr>
        <p:blipFill>
          <a:blip r:embed="rId2"/>
          <a:stretch>
            <a:fillRect/>
          </a:stretch>
        </p:blipFill>
        <p:spPr>
          <a:xfrm>
            <a:off x="7344456" y="4804949"/>
            <a:ext cx="1865538" cy="1435702"/>
          </a:xfrm>
          <a:prstGeom prst="rect">
            <a:avLst/>
          </a:prstGeom>
        </p:spPr>
      </p:pic>
      <p:sp>
        <p:nvSpPr>
          <p:cNvPr id="8" name="TextBox 7">
            <a:extLst>
              <a:ext uri="{FF2B5EF4-FFF2-40B4-BE49-F238E27FC236}">
                <a16:creationId xmlns:a16="http://schemas.microsoft.com/office/drawing/2014/main" id="{02AE0D0D-8BA5-4D62-895F-8838061961C2}"/>
              </a:ext>
            </a:extLst>
          </p:cNvPr>
          <p:cNvSpPr txBox="1"/>
          <p:nvPr/>
        </p:nvSpPr>
        <p:spPr>
          <a:xfrm>
            <a:off x="3638550" y="631836"/>
            <a:ext cx="6096000" cy="461665"/>
          </a:xfrm>
          <a:prstGeom prst="rect">
            <a:avLst/>
          </a:prstGeom>
          <a:noFill/>
        </p:spPr>
        <p:txBody>
          <a:bodyPr wrap="square">
            <a:spAutoFit/>
          </a:bodyPr>
          <a:lstStyle/>
          <a:p>
            <a:r>
              <a:rPr lang="mk-MK" sz="2400" dirty="0"/>
              <a:t>Спиноцелуларен карцином</a:t>
            </a:r>
          </a:p>
        </p:txBody>
      </p:sp>
      <p:pic>
        <p:nvPicPr>
          <p:cNvPr id="9" name="Picture 8">
            <a:extLst>
              <a:ext uri="{FF2B5EF4-FFF2-40B4-BE49-F238E27FC236}">
                <a16:creationId xmlns:a16="http://schemas.microsoft.com/office/drawing/2014/main" id="{A24E2C3D-EDFE-4469-A8DB-708E1185834D}"/>
              </a:ext>
            </a:extLst>
          </p:cNvPr>
          <p:cNvPicPr>
            <a:picLocks noChangeAspect="1"/>
          </p:cNvPicPr>
          <p:nvPr/>
        </p:nvPicPr>
        <p:blipFill>
          <a:blip r:embed="rId3"/>
          <a:stretch>
            <a:fillRect/>
          </a:stretch>
        </p:blipFill>
        <p:spPr>
          <a:xfrm>
            <a:off x="3238788" y="4736244"/>
            <a:ext cx="2123788" cy="1594345"/>
          </a:xfrm>
          <a:prstGeom prst="rect">
            <a:avLst/>
          </a:prstGeom>
        </p:spPr>
      </p:pic>
    </p:spTree>
    <p:extLst>
      <p:ext uri="{BB962C8B-B14F-4D97-AF65-F5344CB8AC3E}">
        <p14:creationId xmlns:p14="http://schemas.microsoft.com/office/powerpoint/2010/main" val="440524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C51902AF-49A1-4C59-9CE2-7914CADBAE2C}"/>
              </a:ext>
            </a:extLst>
          </p:cNvPr>
          <p:cNvPicPr>
            <a:picLocks noGrp="1" noChangeAspect="1"/>
          </p:cNvPicPr>
          <p:nvPr>
            <p:ph idx="1"/>
          </p:nvPr>
        </p:nvPicPr>
        <p:blipFill>
          <a:blip r:embed="rId2"/>
          <a:stretch>
            <a:fillRect/>
          </a:stretch>
        </p:blipFill>
        <p:spPr>
          <a:xfrm>
            <a:off x="6681003" y="487430"/>
            <a:ext cx="2462997" cy="1377815"/>
          </a:xfrm>
          <a:prstGeom prst="rect">
            <a:avLst/>
          </a:prstGeom>
        </p:spPr>
      </p:pic>
      <p:pic>
        <p:nvPicPr>
          <p:cNvPr id="4" name="Picture 3">
            <a:extLst>
              <a:ext uri="{FF2B5EF4-FFF2-40B4-BE49-F238E27FC236}">
                <a16:creationId xmlns:a16="http://schemas.microsoft.com/office/drawing/2014/main" id="{38F24A47-A99A-48F8-9FC7-C11B7968A4F4}"/>
              </a:ext>
            </a:extLst>
          </p:cNvPr>
          <p:cNvPicPr>
            <a:picLocks noChangeAspect="1"/>
          </p:cNvPicPr>
          <p:nvPr/>
        </p:nvPicPr>
        <p:blipFill>
          <a:blip r:embed="rId3"/>
          <a:stretch>
            <a:fillRect/>
          </a:stretch>
        </p:blipFill>
        <p:spPr>
          <a:xfrm>
            <a:off x="2679139" y="4278380"/>
            <a:ext cx="2206943" cy="1432684"/>
          </a:xfrm>
          <a:prstGeom prst="rect">
            <a:avLst/>
          </a:prstGeom>
        </p:spPr>
      </p:pic>
      <p:pic>
        <p:nvPicPr>
          <p:cNvPr id="5" name="Picture 4">
            <a:extLst>
              <a:ext uri="{FF2B5EF4-FFF2-40B4-BE49-F238E27FC236}">
                <a16:creationId xmlns:a16="http://schemas.microsoft.com/office/drawing/2014/main" id="{216A8A16-C4F4-4280-8013-971C649D706F}"/>
              </a:ext>
            </a:extLst>
          </p:cNvPr>
          <p:cNvPicPr>
            <a:picLocks noChangeAspect="1"/>
          </p:cNvPicPr>
          <p:nvPr/>
        </p:nvPicPr>
        <p:blipFill>
          <a:blip r:embed="rId4"/>
          <a:stretch>
            <a:fillRect/>
          </a:stretch>
        </p:blipFill>
        <p:spPr>
          <a:xfrm>
            <a:off x="6943153" y="4318135"/>
            <a:ext cx="2200847" cy="1548518"/>
          </a:xfrm>
          <a:prstGeom prst="rect">
            <a:avLst/>
          </a:prstGeom>
        </p:spPr>
      </p:pic>
      <p:sp>
        <p:nvSpPr>
          <p:cNvPr id="7" name="TextBox 6">
            <a:extLst>
              <a:ext uri="{FF2B5EF4-FFF2-40B4-BE49-F238E27FC236}">
                <a16:creationId xmlns:a16="http://schemas.microsoft.com/office/drawing/2014/main" id="{6A331CFA-DF3D-4CF7-8097-7BC869EA15F1}"/>
              </a:ext>
            </a:extLst>
          </p:cNvPr>
          <p:cNvSpPr txBox="1"/>
          <p:nvPr/>
        </p:nvSpPr>
        <p:spPr>
          <a:xfrm>
            <a:off x="3048000" y="3244334"/>
            <a:ext cx="6096000" cy="369332"/>
          </a:xfrm>
          <a:prstGeom prst="rect">
            <a:avLst/>
          </a:prstGeom>
          <a:noFill/>
        </p:spPr>
        <p:txBody>
          <a:bodyPr wrap="square">
            <a:spAutoFit/>
          </a:bodyPr>
          <a:lstStyle/>
          <a:p>
            <a:r>
              <a:rPr lang="mk-MK" dirty="0"/>
              <a:t>Базоцелуларен карцином</a:t>
            </a:r>
          </a:p>
        </p:txBody>
      </p:sp>
    </p:spTree>
    <p:extLst>
      <p:ext uri="{BB962C8B-B14F-4D97-AF65-F5344CB8AC3E}">
        <p14:creationId xmlns:p14="http://schemas.microsoft.com/office/powerpoint/2010/main" val="2327586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3446736" y="512708"/>
            <a:ext cx="4570138" cy="525516"/>
          </a:xfrm>
        </p:spPr>
        <p:txBody>
          <a:bodyPr>
            <a:normAutofit/>
          </a:bodyPr>
          <a:lstStyle/>
          <a:p>
            <a:r>
              <a:rPr lang="mk-MK" sz="2400" dirty="0"/>
              <a:t>Базоцелуларен карцином</a:t>
            </a:r>
            <a:endParaRPr lang="en-US" sz="2400" dirty="0"/>
          </a:p>
        </p:txBody>
      </p:sp>
      <p:sp>
        <p:nvSpPr>
          <p:cNvPr id="5" name="TextBox 4">
            <a:extLst>
              <a:ext uri="{FF2B5EF4-FFF2-40B4-BE49-F238E27FC236}">
                <a16:creationId xmlns:a16="http://schemas.microsoft.com/office/drawing/2014/main" id="{D56797FA-F69A-4B98-A029-06EC2A3C84D2}"/>
              </a:ext>
            </a:extLst>
          </p:cNvPr>
          <p:cNvSpPr txBox="1"/>
          <p:nvPr/>
        </p:nvSpPr>
        <p:spPr>
          <a:xfrm>
            <a:off x="1145517" y="1517720"/>
            <a:ext cx="9172575" cy="4678204"/>
          </a:xfrm>
          <a:prstGeom prst="rect">
            <a:avLst/>
          </a:prstGeom>
          <a:noFill/>
        </p:spPr>
        <p:txBody>
          <a:bodyPr wrap="square">
            <a:spAutoFit/>
          </a:bodyPr>
          <a:lstStyle/>
          <a:p>
            <a:r>
              <a:rPr lang="ru-RU" sz="2000" dirty="0"/>
              <a:t>Базоцелуларниот карцином претставува споро растечки тумор на кожата кој најчесто се јавува во деловите на кожата изложени на сонце. Претставува најчеста форма на рак на кожа, но за среќа и најмалку опасна. Постојат различни облици на базоцелуларен карцином. Некои изгледаат како издигнати чворчиња со мазна површина кои често во средината имаат мала раничка. Тие се нарекуваат нодуларни базоцелуларни карциноми и најчесто се наоѓаат на главата и вратот. Пациентите обично забележуваат дека имаат раничка која не зараснува. Други базоцелуларни карциноми изгледаат како тенки кафеавкасти плочи кои често се појавуваат на телото, рацете и нозете. Тие се нарекуваат суперфицијални базоцелуларни карциноми за кои може погрешно да се смета дека се екцем, псоријаза или сува кожа. Овие тумори ако не се лечат може да се прошират во ткивата каде што ги уништуваат околните и подлабоките структури на кожата. Затоа се препорачува хируршко отстранување или третман со користење на локална дес</a:t>
            </a:r>
            <a:r>
              <a:rPr lang="ru-RU" dirty="0"/>
              <a:t>труктивна терапија.</a:t>
            </a:r>
          </a:p>
          <a:p>
            <a:endParaRPr lang="ru-RU" dirty="0"/>
          </a:p>
        </p:txBody>
      </p:sp>
    </p:spTree>
    <p:extLst>
      <p:ext uri="{BB962C8B-B14F-4D97-AF65-F5344CB8AC3E}">
        <p14:creationId xmlns:p14="http://schemas.microsoft.com/office/powerpoint/2010/main" val="793442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546539"/>
            <a:ext cx="10131425" cy="5244662"/>
          </a:xfrm>
        </p:spPr>
        <p:txBody>
          <a:bodyPr/>
          <a:lstStyle/>
          <a:p>
            <a:endParaRPr lang="mk-MK" dirty="0"/>
          </a:p>
          <a:p>
            <a:r>
              <a:rPr lang="mk-MK" dirty="0"/>
              <a:t>.</a:t>
            </a:r>
            <a:endParaRPr lang="en-US" dirty="0"/>
          </a:p>
        </p:txBody>
      </p:sp>
      <p:pic>
        <p:nvPicPr>
          <p:cNvPr id="2" name="Picture 1">
            <a:extLst>
              <a:ext uri="{FF2B5EF4-FFF2-40B4-BE49-F238E27FC236}">
                <a16:creationId xmlns:a16="http://schemas.microsoft.com/office/drawing/2014/main" id="{24761587-60C9-4CD2-99C0-C54995ADB712}"/>
              </a:ext>
            </a:extLst>
          </p:cNvPr>
          <p:cNvPicPr>
            <a:picLocks noChangeAspect="1"/>
          </p:cNvPicPr>
          <p:nvPr/>
        </p:nvPicPr>
        <p:blipFill>
          <a:blip r:embed="rId2"/>
          <a:stretch>
            <a:fillRect/>
          </a:stretch>
        </p:blipFill>
        <p:spPr>
          <a:xfrm>
            <a:off x="685801" y="1559005"/>
            <a:ext cx="4848224" cy="3739989"/>
          </a:xfrm>
          <a:prstGeom prst="rect">
            <a:avLst/>
          </a:prstGeom>
        </p:spPr>
      </p:pic>
      <p:pic>
        <p:nvPicPr>
          <p:cNvPr id="4" name="Picture 3">
            <a:extLst>
              <a:ext uri="{FF2B5EF4-FFF2-40B4-BE49-F238E27FC236}">
                <a16:creationId xmlns:a16="http://schemas.microsoft.com/office/drawing/2014/main" id="{E57B2D54-EB1E-4179-A05B-3B1F83D02BB9}"/>
              </a:ext>
            </a:extLst>
          </p:cNvPr>
          <p:cNvPicPr>
            <a:picLocks noChangeAspect="1"/>
          </p:cNvPicPr>
          <p:nvPr/>
        </p:nvPicPr>
        <p:blipFill>
          <a:blip r:embed="rId3"/>
          <a:stretch>
            <a:fillRect/>
          </a:stretch>
        </p:blipFill>
        <p:spPr>
          <a:xfrm>
            <a:off x="6213636" y="1559005"/>
            <a:ext cx="4321014" cy="3739989"/>
          </a:xfrm>
          <a:prstGeom prst="rect">
            <a:avLst/>
          </a:prstGeom>
        </p:spPr>
      </p:pic>
    </p:spTree>
    <p:extLst>
      <p:ext uri="{BB962C8B-B14F-4D97-AF65-F5344CB8AC3E}">
        <p14:creationId xmlns:p14="http://schemas.microsoft.com/office/powerpoint/2010/main" val="4079544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472966"/>
          </a:xfrm>
        </p:spPr>
        <p:txBody>
          <a:bodyPr>
            <a:normAutofit fontScale="90000"/>
          </a:bodyPr>
          <a:lstStyle/>
          <a:p>
            <a:r>
              <a:rPr lang="mk-MK" b="1" dirty="0">
                <a:solidFill>
                  <a:schemeClr val="accent3">
                    <a:lumMod val="75000"/>
                  </a:schemeClr>
                </a:solidFill>
                <a:effectLst>
                  <a:outerShdw blurRad="38100" dist="38100" dir="2700000" algn="tl">
                    <a:srgbClr val="000000">
                      <a:alpha val="43137"/>
                    </a:srgbClr>
                  </a:outerShdw>
                </a:effectLst>
              </a:rPr>
              <a:t>Акутен абдомен</a:t>
            </a:r>
            <a:endParaRPr lang="en-US" b="1" dirty="0">
              <a:solidFill>
                <a:schemeClr val="accent3">
                  <a:lumMod val="75000"/>
                </a:schemeClr>
              </a:solidFill>
              <a:effectLst>
                <a:outerShdw blurRad="38100" dist="38100" dir="2700000" algn="tl">
                  <a:srgbClr val="000000">
                    <a:alpha val="43137"/>
                  </a:srgbClr>
                </a:outerShdw>
              </a:effectLst>
            </a:endParaRPr>
          </a:p>
        </p:txBody>
      </p:sp>
      <p:pic>
        <p:nvPicPr>
          <p:cNvPr id="4" name="Content Placeholder 3">
            <a:extLst>
              <a:ext uri="{FF2B5EF4-FFF2-40B4-BE49-F238E27FC236}">
                <a16:creationId xmlns:a16="http://schemas.microsoft.com/office/drawing/2014/main" id="{D724D5FA-18F0-47DC-AD78-FE799ADB0357}"/>
              </a:ext>
            </a:extLst>
          </p:cNvPr>
          <p:cNvPicPr>
            <a:picLocks noGrp="1" noChangeAspect="1"/>
          </p:cNvPicPr>
          <p:nvPr>
            <p:ph idx="1"/>
          </p:nvPr>
        </p:nvPicPr>
        <p:blipFill>
          <a:blip r:embed="rId2"/>
          <a:stretch>
            <a:fillRect/>
          </a:stretch>
        </p:blipFill>
        <p:spPr>
          <a:xfrm>
            <a:off x="4605365" y="2502861"/>
            <a:ext cx="2292295" cy="1993565"/>
          </a:xfrm>
          <a:prstGeom prst="rect">
            <a:avLst/>
          </a:prstGeom>
        </p:spPr>
      </p:pic>
      <p:pic>
        <p:nvPicPr>
          <p:cNvPr id="5" name="Picture 4">
            <a:extLst>
              <a:ext uri="{FF2B5EF4-FFF2-40B4-BE49-F238E27FC236}">
                <a16:creationId xmlns:a16="http://schemas.microsoft.com/office/drawing/2014/main" id="{73D11964-61C7-45D3-AF8F-B1C69F90F451}"/>
              </a:ext>
            </a:extLst>
          </p:cNvPr>
          <p:cNvPicPr>
            <a:picLocks noChangeAspect="1"/>
          </p:cNvPicPr>
          <p:nvPr/>
        </p:nvPicPr>
        <p:blipFill>
          <a:blip r:embed="rId3"/>
          <a:stretch>
            <a:fillRect/>
          </a:stretch>
        </p:blipFill>
        <p:spPr>
          <a:xfrm>
            <a:off x="8026801" y="4026861"/>
            <a:ext cx="2462997" cy="1847248"/>
          </a:xfrm>
          <a:prstGeom prst="rect">
            <a:avLst/>
          </a:prstGeom>
        </p:spPr>
      </p:pic>
      <p:pic>
        <p:nvPicPr>
          <p:cNvPr id="6" name="Picture 5">
            <a:extLst>
              <a:ext uri="{FF2B5EF4-FFF2-40B4-BE49-F238E27FC236}">
                <a16:creationId xmlns:a16="http://schemas.microsoft.com/office/drawing/2014/main" id="{08ABFD4A-9323-4A7C-AFDA-668F41D2BC9E}"/>
              </a:ext>
            </a:extLst>
          </p:cNvPr>
          <p:cNvPicPr>
            <a:picLocks noChangeAspect="1"/>
          </p:cNvPicPr>
          <p:nvPr/>
        </p:nvPicPr>
        <p:blipFill>
          <a:blip r:embed="rId4"/>
          <a:stretch>
            <a:fillRect/>
          </a:stretch>
        </p:blipFill>
        <p:spPr>
          <a:xfrm>
            <a:off x="911626" y="1652395"/>
            <a:ext cx="2462997" cy="1847248"/>
          </a:xfrm>
          <a:prstGeom prst="rect">
            <a:avLst/>
          </a:prstGeom>
        </p:spPr>
      </p:pic>
    </p:spTree>
    <p:extLst>
      <p:ext uri="{BB962C8B-B14F-4D97-AF65-F5344CB8AC3E}">
        <p14:creationId xmlns:p14="http://schemas.microsoft.com/office/powerpoint/2010/main" val="1761390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1" y="1049391"/>
            <a:ext cx="10131425" cy="5246634"/>
          </a:xfrm>
        </p:spPr>
        <p:txBody>
          <a:bodyPr>
            <a:normAutofit/>
          </a:bodyPr>
          <a:lstStyle/>
          <a:p>
            <a:pPr marL="0" indent="0">
              <a:buNone/>
            </a:pPr>
            <a:r>
              <a:rPr lang="ru-RU" sz="2800" dirty="0"/>
              <a:t>Но, и покрај загрижувачките податоци, добрата вест е дека карциномите на кожата сепак може да се превенираат. Основна е едукација на населението отколку да се лечи! информации дека ракот на кожата може да се превенира</a:t>
            </a:r>
            <a:r>
              <a:rPr lang="ru-RU" sz="2400" dirty="0"/>
              <a:t>. </a:t>
            </a:r>
            <a:endParaRPr lang="mk-MK" sz="2400" dirty="0"/>
          </a:p>
        </p:txBody>
      </p:sp>
    </p:spTree>
    <p:extLst>
      <p:ext uri="{BB962C8B-B14F-4D97-AF65-F5344CB8AC3E}">
        <p14:creationId xmlns:p14="http://schemas.microsoft.com/office/powerpoint/2010/main" val="2380768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329" y="195426"/>
            <a:ext cx="8870730" cy="5938345"/>
          </a:xfrm>
        </p:spPr>
        <p:txBody>
          <a:bodyPr>
            <a:normAutofit/>
          </a:bodyPr>
          <a:lstStyle/>
          <a:p>
            <a:r>
              <a:rPr lang="mk-MK" dirty="0"/>
              <a:t>.</a:t>
            </a:r>
          </a:p>
        </p:txBody>
      </p:sp>
      <p:sp>
        <p:nvSpPr>
          <p:cNvPr id="6" name="TextBox 5">
            <a:extLst>
              <a:ext uri="{FF2B5EF4-FFF2-40B4-BE49-F238E27FC236}">
                <a16:creationId xmlns:a16="http://schemas.microsoft.com/office/drawing/2014/main" id="{E88B35AE-87E7-491A-BABE-AB7D069E5E9F}"/>
              </a:ext>
            </a:extLst>
          </p:cNvPr>
          <p:cNvSpPr txBox="1"/>
          <p:nvPr/>
        </p:nvSpPr>
        <p:spPr>
          <a:xfrm>
            <a:off x="1162050" y="2782669"/>
            <a:ext cx="8477250" cy="1077218"/>
          </a:xfrm>
          <a:prstGeom prst="rect">
            <a:avLst/>
          </a:prstGeom>
          <a:noFill/>
        </p:spPr>
        <p:txBody>
          <a:bodyPr wrap="square">
            <a:spAutoFit/>
          </a:bodyPr>
          <a:lstStyle/>
          <a:p>
            <a:r>
              <a:rPr lang="ru-RU" sz="3200" dirty="0"/>
              <a:t>Хипократ пред многу векови тврдеше дека е подобро да се спречи отколку да се лечи!</a:t>
            </a:r>
            <a:endParaRPr lang="mk-MK" sz="3200" dirty="0"/>
          </a:p>
        </p:txBody>
      </p:sp>
    </p:spTree>
    <p:extLst>
      <p:ext uri="{BB962C8B-B14F-4D97-AF65-F5344CB8AC3E}">
        <p14:creationId xmlns:p14="http://schemas.microsoft.com/office/powerpoint/2010/main" val="3035114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1" y="336331"/>
            <a:ext cx="10131425" cy="662152"/>
          </a:xfrm>
        </p:spPr>
        <p:txBody>
          <a:bodyPr>
            <a:normAutofit/>
          </a:bodyPr>
          <a:lstStyle/>
          <a:p>
            <a:r>
              <a:rPr lang="mk-MK" dirty="0"/>
              <a:t>Карцином  НА КОЖА</a:t>
            </a:r>
            <a:endParaRPr lang="en-US" dirty="0"/>
          </a:p>
        </p:txBody>
      </p:sp>
      <p:sp>
        <p:nvSpPr>
          <p:cNvPr id="3" name="Content Placeholder 2"/>
          <p:cNvSpPr>
            <a:spLocks noGrp="1"/>
          </p:cNvSpPr>
          <p:nvPr>
            <p:ph idx="1"/>
          </p:nvPr>
        </p:nvSpPr>
        <p:spPr>
          <a:xfrm>
            <a:off x="493986" y="2066925"/>
            <a:ext cx="10604937" cy="4791075"/>
          </a:xfrm>
        </p:spPr>
        <p:txBody>
          <a:bodyPr>
            <a:normAutofit/>
          </a:bodyPr>
          <a:lstStyle/>
          <a:p>
            <a:r>
              <a:rPr lang="ru-RU" sz="3200" dirty="0">
                <a:solidFill>
                  <a:srgbClr val="FF0000"/>
                </a:solidFill>
              </a:rPr>
              <a:t>Превенцијата се состои од  редовни самопрегледи на кожата и избегнување на факторите на ризик. Раната детекција посебно се однесува на најмалигниот и животозагрозувачки карцином на кожата, меланомот, кој има потенцијал за метастазирање</a:t>
            </a:r>
            <a:r>
              <a:rPr lang="ru-RU" sz="2800" dirty="0">
                <a:solidFill>
                  <a:srgbClr val="FF0000"/>
                </a:solidFill>
              </a:rPr>
              <a:t>. </a:t>
            </a:r>
            <a:endParaRPr lang="mk-MK" sz="2800" dirty="0">
              <a:solidFill>
                <a:srgbClr val="FF0000"/>
              </a:solidFill>
            </a:endParaRPr>
          </a:p>
        </p:txBody>
      </p:sp>
    </p:spTree>
    <p:extLst>
      <p:ext uri="{BB962C8B-B14F-4D97-AF65-F5344CB8AC3E}">
        <p14:creationId xmlns:p14="http://schemas.microsoft.com/office/powerpoint/2010/main" val="160551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62759"/>
            <a:ext cx="10131425" cy="483475"/>
          </a:xfrm>
        </p:spPr>
        <p:txBody>
          <a:bodyPr>
            <a:normAutofit fontScale="90000"/>
          </a:bodyPr>
          <a:lstStyle/>
          <a:p>
            <a:r>
              <a:rPr lang="mk-MK" b="1" dirty="0">
                <a:solidFill>
                  <a:schemeClr val="accent3">
                    <a:lumMod val="75000"/>
                  </a:schemeClr>
                </a:solidFill>
                <a:effectLst>
                  <a:outerShdw blurRad="38100" dist="38100" dir="2700000" algn="tl">
                    <a:srgbClr val="000000">
                      <a:alpha val="43137"/>
                    </a:srgbClr>
                  </a:outerShdw>
                </a:effectLst>
              </a:rPr>
              <a:t>КРВарења од гастроинтестинален тракт</a:t>
            </a:r>
            <a:endParaRPr lang="en-US" b="1" dirty="0">
              <a:solidFill>
                <a:schemeClr val="accent3">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1" y="861847"/>
            <a:ext cx="10131425" cy="5738650"/>
          </a:xfrm>
        </p:spPr>
        <p:txBody>
          <a:bodyPr>
            <a:normAutofit/>
          </a:bodyPr>
          <a:lstStyle/>
          <a:p>
            <a:pPr marL="342900" indent="-342900">
              <a:buAutoNum type="arabicPeriod"/>
            </a:pPr>
            <a:r>
              <a:rPr lang="ru-RU" sz="2800" dirty="0"/>
              <a:t>Успешна превенција се постигнува со подигнување на свеста за намалување на факторите на ризик со промена на погрешните навики за претерано сончање кај децата, адолесцентите и возрасните. Кај нас свеста за опасноста од УВ зрачење, за жал е се уште ниска и затоа е потребно правилно информирање на населението.</a:t>
            </a:r>
            <a:endParaRPr lang="en-US" sz="2800" dirty="0"/>
          </a:p>
        </p:txBody>
      </p:sp>
    </p:spTree>
    <p:extLst>
      <p:ext uri="{BB962C8B-B14F-4D97-AF65-F5344CB8AC3E}">
        <p14:creationId xmlns:p14="http://schemas.microsoft.com/office/powerpoint/2010/main" val="2769146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34481" y="494522"/>
            <a:ext cx="9862458" cy="7483151"/>
          </a:xfrm>
        </p:spPr>
        <p:txBody>
          <a:bodyPr>
            <a:normAutofit/>
          </a:bodyPr>
          <a:lstStyle/>
          <a:p>
            <a:pPr marL="0" indent="0">
              <a:buNone/>
            </a:pPr>
            <a:r>
              <a:rPr lang="en-US" dirty="0">
                <a:solidFill>
                  <a:schemeClr val="accent2"/>
                </a:solidFill>
              </a:rPr>
              <a:t>    </a:t>
            </a:r>
            <a:r>
              <a:rPr lang="ru-RU" dirty="0">
                <a:solidFill>
                  <a:schemeClr val="accent2"/>
                </a:solidFill>
              </a:rPr>
              <a:t>Многу важен фактор на ризик за развој на рак на кожа е изложеноста на сончева светлина и УВ-зраци од други вештачки извори како солариуми (најважен фактор кој може да се спречи). Светските климатски промени и промените во животниот стил на луѓето влијаат на сè позачестената појава на ракот на кожата. Истенчувањето на озонската обвивка и поголемата популарност на намерното сончање доведува до прекумерна изложеност на ултравиолетово зрачење. </a:t>
            </a:r>
            <a:r>
              <a:rPr lang="en-US" dirty="0">
                <a:solidFill>
                  <a:schemeClr val="accent2"/>
                </a:solidFill>
              </a:rPr>
              <a:t>                                                     </a:t>
            </a:r>
          </a:p>
          <a:p>
            <a:pPr marL="0" indent="0">
              <a:buNone/>
            </a:pPr>
            <a:r>
              <a:rPr lang="en-US" dirty="0"/>
              <a:t>  </a:t>
            </a:r>
            <a:r>
              <a:rPr lang="ru-RU" dirty="0"/>
              <a:t>Темниот тен е само знак на оштетување на кожата која има силна меморија за изложеноста на ултравиолетовото зрачење во текот на животот. Со текот на годините акумулираните оштетувања на клетките не можат да бидат поправени и по неколку или повеќе години може да доведат до развој на рак на кожа. </a:t>
            </a:r>
            <a:r>
              <a:rPr lang="en-US" dirty="0"/>
              <a:t>     </a:t>
            </a:r>
            <a:endParaRPr lang="mk-MK" dirty="0"/>
          </a:p>
          <a:p>
            <a:pPr marL="0" indent="0">
              <a:buNone/>
            </a:pPr>
            <a:endParaRPr lang="mk-MK" dirty="0"/>
          </a:p>
          <a:p>
            <a:pPr marL="0" indent="0">
              <a:buNone/>
            </a:pPr>
            <a:endParaRPr lang="en-US" dirty="0"/>
          </a:p>
        </p:txBody>
      </p:sp>
    </p:spTree>
    <p:extLst>
      <p:ext uri="{BB962C8B-B14F-4D97-AF65-F5344CB8AC3E}">
        <p14:creationId xmlns:p14="http://schemas.microsoft.com/office/powerpoint/2010/main" val="2823654260"/>
      </p:ext>
    </p:extLst>
  </p:cSld>
  <p:clrMapOvr>
    <a:masterClrMapping/>
  </p:clrMapOvr>
  <mc:AlternateContent xmlns:mc="http://schemas.openxmlformats.org/markup-compatibility/2006" xmlns:p14="http://schemas.microsoft.com/office/powerpoint/2010/main">
    <mc:Choice Requires="p14">
      <p:transition spd="slow" p14:dur="2000" advTm="1694"/>
    </mc:Choice>
    <mc:Fallback xmlns="">
      <p:transition spd="slow" advTm="169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420414"/>
            <a:ext cx="10991192" cy="6159062"/>
          </a:xfrm>
        </p:spPr>
        <p:txBody>
          <a:bodyPr>
            <a:normAutofit/>
          </a:bodyPr>
          <a:lstStyle/>
          <a:p>
            <a:r>
              <a:rPr lang="mk-MK" dirty="0"/>
              <a:t>.</a:t>
            </a:r>
            <a:endParaRPr lang="en-US" dirty="0"/>
          </a:p>
        </p:txBody>
      </p:sp>
      <p:sp>
        <p:nvSpPr>
          <p:cNvPr id="4" name="TextBox 3">
            <a:extLst>
              <a:ext uri="{FF2B5EF4-FFF2-40B4-BE49-F238E27FC236}">
                <a16:creationId xmlns:a16="http://schemas.microsoft.com/office/drawing/2014/main" id="{072DAFB1-9663-49B4-830A-F2415560BDA2}"/>
              </a:ext>
            </a:extLst>
          </p:cNvPr>
          <p:cNvSpPr txBox="1"/>
          <p:nvPr/>
        </p:nvSpPr>
        <p:spPr>
          <a:xfrm>
            <a:off x="1019175" y="1997839"/>
            <a:ext cx="9944100" cy="3816429"/>
          </a:xfrm>
          <a:prstGeom prst="rect">
            <a:avLst/>
          </a:prstGeom>
          <a:noFill/>
        </p:spPr>
        <p:txBody>
          <a:bodyPr wrap="square">
            <a:spAutoFit/>
          </a:bodyPr>
          <a:lstStyle/>
          <a:p>
            <a:r>
              <a:rPr lang="ru-RU" sz="2800" dirty="0"/>
              <a:t>Постојат научни докази кои ја потврдуваат ефикасноста на средствата за фотозаштита на кожата во спречување на појавата на болни изгореници, фотостареење и карциноми на кожа. Овие препораки треба задолжително да се применуваат кај најмладата популација - деца и адолесценти, чија кожа е посебно чувствителна. Од посебен интерес се и препораките за максимално избегнување на сончање во солариуми за сите кои сметаат дека исончаниот тен е атрактивен. </a:t>
            </a:r>
          </a:p>
          <a:p>
            <a:endParaRPr lang="ru-RU" dirty="0"/>
          </a:p>
        </p:txBody>
      </p:sp>
    </p:spTree>
    <p:extLst>
      <p:ext uri="{BB962C8B-B14F-4D97-AF65-F5344CB8AC3E}">
        <p14:creationId xmlns:p14="http://schemas.microsoft.com/office/powerpoint/2010/main" val="2655341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567559"/>
            <a:ext cx="10131425" cy="6411310"/>
          </a:xfrm>
        </p:spPr>
        <p:txBody>
          <a:bodyPr>
            <a:normAutofit/>
          </a:bodyPr>
          <a:lstStyle/>
          <a:p>
            <a:pPr marL="0" indent="0">
              <a:buNone/>
            </a:pPr>
            <a:r>
              <a:rPr lang="en-US" sz="3200" dirty="0"/>
              <a:t>                           </a:t>
            </a:r>
            <a:r>
              <a:rPr lang="mk-MK" sz="3200" dirty="0"/>
              <a:t>БЛАГОДАРАМ ЗА ВНИМАНИЕТО</a:t>
            </a:r>
          </a:p>
          <a:p>
            <a:pPr marL="0" indent="0">
              <a:buNone/>
            </a:pPr>
            <a:endParaRPr lang="en-US" b="1" dirty="0">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6773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472966"/>
          </a:xfrm>
        </p:spPr>
        <p:txBody>
          <a:bodyPr>
            <a:normAutofit fontScale="90000"/>
          </a:bodyPr>
          <a:lstStyle/>
          <a:p>
            <a:r>
              <a:rPr lang="mk-MK" b="1" dirty="0">
                <a:solidFill>
                  <a:schemeClr val="accent3">
                    <a:lumMod val="75000"/>
                  </a:schemeClr>
                </a:solidFill>
                <a:effectLst>
                  <a:outerShdw blurRad="38100" dist="38100" dir="2700000" algn="tl">
                    <a:srgbClr val="000000">
                      <a:alpha val="43137"/>
                    </a:srgbClr>
                  </a:outerShdw>
                </a:effectLst>
              </a:rPr>
              <a:t>КАРЦИНОМ НА КОЖА</a:t>
            </a:r>
            <a:endParaRPr lang="en-US" b="1" dirty="0">
              <a:solidFill>
                <a:schemeClr val="accent3">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99091" y="1082567"/>
            <a:ext cx="10089930" cy="5559971"/>
          </a:xfrm>
        </p:spPr>
        <p:txBody>
          <a:bodyPr>
            <a:normAutofit/>
          </a:bodyPr>
          <a:lstStyle/>
          <a:p>
            <a:r>
              <a:rPr lang="mk-MK" dirty="0"/>
              <a:t>            </a:t>
            </a:r>
            <a:r>
              <a:rPr lang="mk-MK" sz="4000" dirty="0"/>
              <a:t>П Р А Ш А Њ А     ?????</a:t>
            </a:r>
            <a:endParaRPr lang="en-US" sz="4000" dirty="0"/>
          </a:p>
        </p:txBody>
      </p:sp>
    </p:spTree>
    <p:extLst>
      <p:ext uri="{BB962C8B-B14F-4D97-AF65-F5344CB8AC3E}">
        <p14:creationId xmlns:p14="http://schemas.microsoft.com/office/powerpoint/2010/main" val="2928558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6" y="2124075"/>
            <a:ext cx="10131425" cy="3495675"/>
          </a:xfrm>
        </p:spPr>
        <p:txBody>
          <a:bodyPr>
            <a:normAutofit/>
          </a:bodyPr>
          <a:lstStyle/>
          <a:p>
            <a:r>
              <a:rPr lang="ru-RU" b="1">
                <a:solidFill>
                  <a:schemeClr val="accent3">
                    <a:lumMod val="75000"/>
                  </a:schemeClr>
                </a:solidFill>
                <a:effectLst>
                  <a:outerShdw blurRad="38100" dist="38100" dir="2700000" algn="tl">
                    <a:srgbClr val="000000">
                      <a:alpha val="43137"/>
                    </a:srgbClr>
                  </a:outerShdw>
                </a:effectLst>
              </a:rPr>
              <a:t>1)	Кој е со ризик за рак на кожа?</a:t>
            </a:r>
            <a:br>
              <a:rPr lang="ru-RU" b="1">
                <a:solidFill>
                  <a:schemeClr val="accent3">
                    <a:lumMod val="75000"/>
                  </a:schemeClr>
                </a:solidFill>
                <a:effectLst>
                  <a:outerShdw blurRad="38100" dist="38100" dir="2700000" algn="tl">
                    <a:srgbClr val="000000">
                      <a:alpha val="43137"/>
                    </a:srgbClr>
                  </a:outerShdw>
                </a:effectLst>
              </a:rPr>
            </a:br>
            <a:br>
              <a:rPr lang="ru-RU" b="1">
                <a:solidFill>
                  <a:schemeClr val="accent3">
                    <a:lumMod val="75000"/>
                  </a:schemeClr>
                </a:solidFill>
                <a:effectLst>
                  <a:outerShdw blurRad="38100" dist="38100" dir="2700000" algn="tl">
                    <a:srgbClr val="000000">
                      <a:alpha val="43137"/>
                    </a:srgbClr>
                  </a:outerShdw>
                </a:effectLst>
              </a:rPr>
            </a:br>
            <a:r>
              <a:rPr lang="ru-RU" b="1">
                <a:solidFill>
                  <a:schemeClr val="accent3">
                    <a:lumMod val="75000"/>
                  </a:schemeClr>
                </a:solidFill>
                <a:effectLst>
                  <a:outerShdw blurRad="38100" dist="38100" dir="2700000" algn="tl">
                    <a:srgbClr val="000000">
                      <a:alpha val="43137"/>
                    </a:srgbClr>
                  </a:outerShdw>
                </a:effectLst>
              </a:rPr>
              <a:t>-	индивидуи кои не посетуваат солариум</a:t>
            </a:r>
            <a:br>
              <a:rPr lang="ru-RU" b="1">
                <a:solidFill>
                  <a:schemeClr val="accent3">
                    <a:lumMod val="75000"/>
                  </a:schemeClr>
                </a:solidFill>
                <a:effectLst>
                  <a:outerShdw blurRad="38100" dist="38100" dir="2700000" algn="tl">
                    <a:srgbClr val="000000">
                      <a:alpha val="43137"/>
                    </a:srgbClr>
                  </a:outerShdw>
                </a:effectLst>
              </a:rPr>
            </a:br>
            <a:r>
              <a:rPr lang="ru-RU" b="1">
                <a:solidFill>
                  <a:schemeClr val="accent3">
                    <a:lumMod val="75000"/>
                  </a:schemeClr>
                </a:solidFill>
                <a:effectLst>
                  <a:outerShdw blurRad="38100" dist="38100" dir="2700000" algn="tl">
                    <a:srgbClr val="000000">
                      <a:alpha val="43137"/>
                    </a:srgbClr>
                  </a:outerShdw>
                </a:effectLst>
              </a:rPr>
              <a:t>-	индивидуи со чести изгореници</a:t>
            </a:r>
            <a:br>
              <a:rPr lang="ru-RU" b="1">
                <a:solidFill>
                  <a:schemeClr val="accent3">
                    <a:lumMod val="75000"/>
                  </a:schemeClr>
                </a:solidFill>
                <a:effectLst>
                  <a:outerShdw blurRad="38100" dist="38100" dir="2700000" algn="tl">
                    <a:srgbClr val="000000">
                      <a:alpha val="43137"/>
                    </a:srgbClr>
                  </a:outerShdw>
                </a:effectLst>
              </a:rPr>
            </a:br>
            <a:r>
              <a:rPr lang="ru-RU" b="1">
                <a:solidFill>
                  <a:schemeClr val="accent3">
                    <a:lumMod val="75000"/>
                  </a:schemeClr>
                </a:solidFill>
                <a:effectLst>
                  <a:outerShdw blurRad="38100" dist="38100" dir="2700000" algn="tl">
                    <a:srgbClr val="000000">
                      <a:alpha val="43137"/>
                    </a:srgbClr>
                  </a:outerShdw>
                </a:effectLst>
              </a:rPr>
              <a:t>-	деца</a:t>
            </a:r>
            <a:endParaRPr lang="ru-RU" b="1" dirty="0">
              <a:solidFill>
                <a:schemeClr val="accent3">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1" y="5172075"/>
            <a:ext cx="10045700" cy="7704083"/>
          </a:xfrm>
        </p:spPr>
        <p:txBody>
          <a:bodyPr/>
          <a:lstStyle/>
          <a:p>
            <a:pPr marL="0" indent="0">
              <a:buNone/>
            </a:pPr>
            <a:r>
              <a:rPr lang="mk-MK" dirty="0"/>
              <a:t>.</a:t>
            </a:r>
            <a:r>
              <a:rPr lang="ru-RU" dirty="0"/>
              <a:t> 1)	Кој е со ризик за рак на кожа</a:t>
            </a:r>
          </a:p>
          <a:p>
            <a:pPr marL="0" indent="0">
              <a:buNone/>
            </a:pPr>
            <a:r>
              <a:rPr lang="ru-RU" dirty="0"/>
              <a:t>-	индивидуи кои не посетуваат солариум</a:t>
            </a:r>
          </a:p>
          <a:p>
            <a:pPr marL="0" indent="0">
              <a:buNone/>
            </a:pPr>
            <a:r>
              <a:rPr lang="ru-RU" dirty="0"/>
              <a:t>-	индивидуи со чести изгореници</a:t>
            </a:r>
          </a:p>
          <a:p>
            <a:pPr marL="0" indent="0">
              <a:buNone/>
            </a:pPr>
            <a:r>
              <a:rPr lang="ru-RU" dirty="0"/>
              <a:t>-	деца</a:t>
            </a:r>
            <a:endParaRPr lang="en-US" dirty="0"/>
          </a:p>
        </p:txBody>
      </p:sp>
    </p:spTree>
    <p:extLst>
      <p:ext uri="{BB962C8B-B14F-4D97-AF65-F5344CB8AC3E}">
        <p14:creationId xmlns:p14="http://schemas.microsoft.com/office/powerpoint/2010/main" val="3219052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476" y="6766560"/>
            <a:ext cx="10131425" cy="525518"/>
          </a:xfrm>
        </p:spPr>
        <p:txBody>
          <a:bodyPr>
            <a:normAutofit fontScale="90000"/>
          </a:bodyPr>
          <a:lstStyle/>
          <a:p>
            <a:r>
              <a:rPr lang="mk-MK" b="1" dirty="0">
                <a:solidFill>
                  <a:schemeClr val="accent3">
                    <a:lumMod val="75000"/>
                  </a:schemeClr>
                </a:solidFill>
                <a:effectLst>
                  <a:outerShdw blurRad="38100" dist="38100" dir="2700000" algn="tl">
                    <a:srgbClr val="000000">
                      <a:alpha val="43137"/>
                    </a:srgbClr>
                  </a:outerShdw>
                </a:effectLst>
              </a:rPr>
              <a:t>Угризи и убоди</a:t>
            </a:r>
            <a:endParaRPr lang="en-US" b="1" dirty="0">
              <a:solidFill>
                <a:schemeClr val="accent3">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1" y="987973"/>
            <a:ext cx="10131425" cy="5778587"/>
          </a:xfrm>
        </p:spPr>
        <p:txBody>
          <a:bodyPr>
            <a:normAutofit/>
          </a:bodyPr>
          <a:lstStyle/>
          <a:p>
            <a:r>
              <a:rPr lang="mk-MK" dirty="0"/>
              <a:t>                 </a:t>
            </a:r>
            <a:r>
              <a:rPr lang="mk-MK" sz="2800" dirty="0"/>
              <a:t>1.    ОДГОВОР   </a:t>
            </a:r>
          </a:p>
        </p:txBody>
      </p:sp>
    </p:spTree>
    <p:extLst>
      <p:ext uri="{BB962C8B-B14F-4D97-AF65-F5344CB8AC3E}">
        <p14:creationId xmlns:p14="http://schemas.microsoft.com/office/powerpoint/2010/main" val="777160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380104"/>
          </a:xfrm>
        </p:spPr>
        <p:txBody>
          <a:bodyPr>
            <a:normAutofit fontScale="90000"/>
          </a:bodyPr>
          <a:lstStyle/>
          <a:p>
            <a:r>
              <a:rPr lang="mk-MK" b="1" dirty="0">
                <a:solidFill>
                  <a:schemeClr val="accent3">
                    <a:lumMod val="75000"/>
                  </a:schemeClr>
                </a:solidFill>
                <a:effectLst>
                  <a:outerShdw blurRad="38100" dist="38100" dir="2700000" algn="tl">
                    <a:srgbClr val="000000">
                      <a:alpha val="43137"/>
                    </a:srgbClr>
                  </a:outerShdw>
                </a:effectLst>
              </a:rPr>
              <a:t>КАРЦИНОМ  НА КОЖА</a:t>
            </a:r>
            <a:endParaRPr lang="en-US" b="1" dirty="0">
              <a:solidFill>
                <a:schemeClr val="accent3">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1" y="1075765"/>
            <a:ext cx="10131425" cy="4715436"/>
          </a:xfrm>
        </p:spPr>
        <p:txBody>
          <a:bodyPr>
            <a:normAutofit/>
          </a:bodyPr>
          <a:lstStyle/>
          <a:p>
            <a:r>
              <a:rPr lang="mk-MK" dirty="0"/>
              <a:t>, </a:t>
            </a:r>
          </a:p>
        </p:txBody>
      </p:sp>
      <p:sp>
        <p:nvSpPr>
          <p:cNvPr id="8" name="TextBox 7">
            <a:extLst>
              <a:ext uri="{FF2B5EF4-FFF2-40B4-BE49-F238E27FC236}">
                <a16:creationId xmlns:a16="http://schemas.microsoft.com/office/drawing/2014/main" id="{5000DE7F-03B7-4D4F-A505-49773F857F81}"/>
              </a:ext>
            </a:extLst>
          </p:cNvPr>
          <p:cNvSpPr txBox="1"/>
          <p:nvPr/>
        </p:nvSpPr>
        <p:spPr>
          <a:xfrm>
            <a:off x="1628775" y="2376011"/>
            <a:ext cx="7515225" cy="3108543"/>
          </a:xfrm>
          <a:prstGeom prst="rect">
            <a:avLst/>
          </a:prstGeom>
          <a:noFill/>
        </p:spPr>
        <p:txBody>
          <a:bodyPr wrap="square">
            <a:spAutoFit/>
          </a:bodyPr>
          <a:lstStyle/>
          <a:p>
            <a:r>
              <a:rPr lang="ru-RU" dirty="0"/>
              <a:t>2)	</a:t>
            </a:r>
            <a:r>
              <a:rPr lang="ru-RU" sz="4000" dirty="0"/>
              <a:t>Меланом претставува</a:t>
            </a:r>
          </a:p>
          <a:p>
            <a:endParaRPr lang="ru-RU" sz="3600" dirty="0"/>
          </a:p>
          <a:p>
            <a:r>
              <a:rPr lang="ru-RU" sz="4000" dirty="0"/>
              <a:t>-	бенигна промена на кожа</a:t>
            </a:r>
          </a:p>
          <a:p>
            <a:r>
              <a:rPr lang="ru-RU" sz="4000" dirty="0"/>
              <a:t>-	повреда</a:t>
            </a:r>
          </a:p>
          <a:p>
            <a:r>
              <a:rPr lang="ru-RU" sz="4000" dirty="0"/>
              <a:t>-	рак на кожа</a:t>
            </a:r>
          </a:p>
        </p:txBody>
      </p:sp>
    </p:spTree>
    <p:extLst>
      <p:ext uri="{BB962C8B-B14F-4D97-AF65-F5344CB8AC3E}">
        <p14:creationId xmlns:p14="http://schemas.microsoft.com/office/powerpoint/2010/main" val="536573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626" y="456752"/>
            <a:ext cx="10131425" cy="6723529"/>
          </a:xfrm>
        </p:spPr>
        <p:txBody>
          <a:bodyPr>
            <a:normAutofit/>
          </a:bodyPr>
          <a:lstStyle/>
          <a:p>
            <a:pPr marL="0" indent="0">
              <a:buNone/>
            </a:pPr>
            <a:r>
              <a:rPr lang="mk-MK" sz="2800" dirty="0"/>
              <a:t>ОДГОВОР  2</a:t>
            </a:r>
            <a:endParaRPr lang="en-US" sz="2800" dirty="0"/>
          </a:p>
        </p:txBody>
      </p:sp>
    </p:spTree>
    <p:extLst>
      <p:ext uri="{BB962C8B-B14F-4D97-AF65-F5344CB8AC3E}">
        <p14:creationId xmlns:p14="http://schemas.microsoft.com/office/powerpoint/2010/main" val="1595944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287" y="6733453"/>
            <a:ext cx="10131425" cy="45719"/>
          </a:xfrm>
        </p:spPr>
        <p:txBody>
          <a:bodyPr>
            <a:normAutofit fontScale="90000"/>
          </a:bodyPr>
          <a:lstStyle/>
          <a:p>
            <a:endParaRPr lang="en-US" b="1" dirty="0">
              <a:solidFill>
                <a:schemeClr val="accent3">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1" y="1198179"/>
            <a:ext cx="10131425" cy="4793046"/>
          </a:xfrm>
        </p:spPr>
        <p:txBody>
          <a:bodyPr>
            <a:normAutofit/>
          </a:bodyPr>
          <a:lstStyle/>
          <a:p>
            <a:r>
              <a:rPr lang="ru-RU" dirty="0"/>
              <a:t>3</a:t>
            </a:r>
            <a:r>
              <a:rPr lang="ru-RU" sz="4000" dirty="0"/>
              <a:t>)	Актиничните кератози може да се трансформираат во</a:t>
            </a:r>
          </a:p>
          <a:p>
            <a:endParaRPr lang="ru-RU" sz="4000" dirty="0"/>
          </a:p>
          <a:p>
            <a:r>
              <a:rPr lang="ru-RU" sz="4000" dirty="0"/>
              <a:t>-	екцем</a:t>
            </a:r>
          </a:p>
          <a:p>
            <a:r>
              <a:rPr lang="ru-RU" sz="4000" dirty="0"/>
              <a:t>-	спиноцелуларен карцином</a:t>
            </a:r>
          </a:p>
          <a:p>
            <a:r>
              <a:rPr lang="ru-RU" sz="4000" dirty="0"/>
              <a:t>-	псоријаза</a:t>
            </a:r>
          </a:p>
          <a:p>
            <a:endParaRPr lang="en-US" dirty="0"/>
          </a:p>
        </p:txBody>
      </p:sp>
    </p:spTree>
    <p:extLst>
      <p:ext uri="{BB962C8B-B14F-4D97-AF65-F5344CB8AC3E}">
        <p14:creationId xmlns:p14="http://schemas.microsoft.com/office/powerpoint/2010/main" val="1117698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131" y="620110"/>
            <a:ext cx="10615448" cy="5917323"/>
          </a:xfrm>
        </p:spPr>
        <p:txBody>
          <a:bodyPr>
            <a:normAutofit/>
          </a:bodyPr>
          <a:lstStyle/>
          <a:p>
            <a:pPr marL="0" indent="0">
              <a:buNone/>
            </a:pPr>
            <a:r>
              <a:rPr lang="mk-MK" sz="2800" dirty="0"/>
              <a:t>    ОДГОВОР  4</a:t>
            </a:r>
            <a:endParaRPr lang="en-US" sz="2800" dirty="0"/>
          </a:p>
        </p:txBody>
      </p:sp>
    </p:spTree>
    <p:extLst>
      <p:ext uri="{BB962C8B-B14F-4D97-AF65-F5344CB8AC3E}">
        <p14:creationId xmlns:p14="http://schemas.microsoft.com/office/powerpoint/2010/main" val="4165620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387366"/>
            <a:ext cx="10524251" cy="5165834"/>
          </a:xfrm>
        </p:spPr>
        <p:txBody>
          <a:bodyPr>
            <a:normAutofit fontScale="90000"/>
          </a:bodyPr>
          <a:lstStyle/>
          <a:p>
            <a:r>
              <a:rPr lang="ru-RU" sz="4800" b="1" dirty="0">
                <a:solidFill>
                  <a:schemeClr val="accent3">
                    <a:lumMod val="75000"/>
                  </a:schemeClr>
                </a:solidFill>
                <a:effectLst>
                  <a:outerShdw blurRad="38100" dist="38100" dir="2700000" algn="tl">
                    <a:srgbClr val="000000">
                      <a:alpha val="43137"/>
                    </a:srgbClr>
                  </a:outerShdw>
                </a:effectLst>
              </a:rPr>
              <a:t>4)	Средствата за фотозаштита на кожата спречуваат појава на</a:t>
            </a:r>
            <a:br>
              <a:rPr lang="ru-RU" sz="4800" b="1" dirty="0">
                <a:solidFill>
                  <a:schemeClr val="accent3">
                    <a:lumMod val="75000"/>
                  </a:schemeClr>
                </a:solidFill>
                <a:effectLst>
                  <a:outerShdw blurRad="38100" dist="38100" dir="2700000" algn="tl">
                    <a:srgbClr val="000000">
                      <a:alpha val="43137"/>
                    </a:srgbClr>
                  </a:outerShdw>
                </a:effectLst>
              </a:rPr>
            </a:br>
            <a:br>
              <a:rPr lang="ru-RU" sz="4800" b="1" dirty="0">
                <a:solidFill>
                  <a:schemeClr val="accent3">
                    <a:lumMod val="75000"/>
                  </a:schemeClr>
                </a:solidFill>
                <a:effectLst>
                  <a:outerShdw blurRad="38100" dist="38100" dir="2700000" algn="tl">
                    <a:srgbClr val="000000">
                      <a:alpha val="43137"/>
                    </a:srgbClr>
                  </a:outerShdw>
                </a:effectLst>
              </a:rPr>
            </a:br>
            <a:r>
              <a:rPr lang="ru-RU" sz="4800" b="1" dirty="0">
                <a:solidFill>
                  <a:schemeClr val="accent3">
                    <a:lumMod val="75000"/>
                  </a:schemeClr>
                </a:solidFill>
                <a:effectLst>
                  <a:outerShdw blurRad="38100" dist="38100" dir="2700000" algn="tl">
                    <a:srgbClr val="000000">
                      <a:alpha val="43137"/>
                    </a:srgbClr>
                  </a:outerShdw>
                </a:effectLst>
              </a:rPr>
              <a:t>-	габична инфекција</a:t>
            </a:r>
            <a:br>
              <a:rPr lang="ru-RU" sz="4800" b="1" dirty="0">
                <a:solidFill>
                  <a:schemeClr val="accent3">
                    <a:lumMod val="75000"/>
                  </a:schemeClr>
                </a:solidFill>
                <a:effectLst>
                  <a:outerShdw blurRad="38100" dist="38100" dir="2700000" algn="tl">
                    <a:srgbClr val="000000">
                      <a:alpha val="43137"/>
                    </a:srgbClr>
                  </a:outerShdw>
                </a:effectLst>
              </a:rPr>
            </a:br>
            <a:r>
              <a:rPr lang="ru-RU" sz="4800" b="1" dirty="0">
                <a:solidFill>
                  <a:schemeClr val="accent3">
                    <a:lumMod val="75000"/>
                  </a:schemeClr>
                </a:solidFill>
                <a:effectLst>
                  <a:outerShdw blurRad="38100" dist="38100" dir="2700000" algn="tl">
                    <a:srgbClr val="000000">
                      <a:alpha val="43137"/>
                    </a:srgbClr>
                  </a:outerShdw>
                </a:effectLst>
              </a:rPr>
              <a:t>-	изгореници и фотостареење </a:t>
            </a:r>
            <a:br>
              <a:rPr lang="ru-RU" sz="4800" b="1" dirty="0">
                <a:solidFill>
                  <a:schemeClr val="accent3">
                    <a:lumMod val="75000"/>
                  </a:schemeClr>
                </a:solidFill>
                <a:effectLst>
                  <a:outerShdw blurRad="38100" dist="38100" dir="2700000" algn="tl">
                    <a:srgbClr val="000000">
                      <a:alpha val="43137"/>
                    </a:srgbClr>
                  </a:outerShdw>
                </a:effectLst>
              </a:rPr>
            </a:br>
            <a:r>
              <a:rPr lang="ru-RU" sz="4800" b="1" dirty="0">
                <a:solidFill>
                  <a:schemeClr val="accent3">
                    <a:lumMod val="75000"/>
                  </a:schemeClr>
                </a:solidFill>
                <a:effectLst>
                  <a:outerShdw blurRad="38100" dist="38100" dir="2700000" algn="tl">
                    <a:srgbClr val="000000">
                      <a:alpha val="43137"/>
                    </a:srgbClr>
                  </a:outerShdw>
                </a:effectLst>
              </a:rPr>
              <a:t>-	акни</a:t>
            </a:r>
            <a:br>
              <a:rPr lang="ru-RU" sz="4800" b="1" dirty="0">
                <a:solidFill>
                  <a:schemeClr val="accent3">
                    <a:lumMod val="75000"/>
                  </a:schemeClr>
                </a:solidFill>
                <a:effectLst>
                  <a:outerShdw blurRad="38100" dist="38100" dir="2700000" algn="tl">
                    <a:srgbClr val="000000">
                      <a:alpha val="43137"/>
                    </a:srgbClr>
                  </a:outerShdw>
                </a:effectLst>
              </a:rPr>
            </a:br>
            <a:endParaRPr lang="en-US" sz="4800"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945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36668"/>
            <a:ext cx="10131425" cy="957431"/>
          </a:xfrm>
        </p:spPr>
        <p:txBody>
          <a:bodyPr>
            <a:normAutofit fontScale="90000"/>
          </a:bodyPr>
          <a:lstStyle/>
          <a:p>
            <a:br>
              <a:rPr lang="ru-RU" dirty="0">
                <a:solidFill>
                  <a:schemeClr val="accent3">
                    <a:lumMod val="75000"/>
                  </a:schemeClr>
                </a:solidFill>
                <a:effectLst>
                  <a:outerShdw blurRad="38100" dist="38100" dir="2700000" algn="tl">
                    <a:srgbClr val="000000">
                      <a:alpha val="43137"/>
                    </a:srgbClr>
                  </a:outerShdw>
                </a:effectLst>
              </a:rPr>
            </a:br>
            <a:r>
              <a:rPr lang="ru-RU" dirty="0">
                <a:solidFill>
                  <a:schemeClr val="accent3">
                    <a:lumMod val="75000"/>
                  </a:schemeClr>
                </a:solidFill>
                <a:effectLst>
                  <a:outerShdw blurRad="38100" dist="38100" dir="2700000" algn="tl">
                    <a:srgbClr val="000000">
                      <a:alpha val="43137"/>
                    </a:srgbClr>
                  </a:outerShdw>
                </a:effectLst>
              </a:rPr>
              <a:t>Зголемен ризик за рак на кожата имаат луѓе:</a:t>
            </a:r>
          </a:p>
        </p:txBody>
      </p:sp>
      <p:sp>
        <p:nvSpPr>
          <p:cNvPr id="3" name="Content Placeholder 2"/>
          <p:cNvSpPr>
            <a:spLocks noGrp="1"/>
          </p:cNvSpPr>
          <p:nvPr>
            <p:ph idx="1"/>
          </p:nvPr>
        </p:nvSpPr>
        <p:spPr>
          <a:xfrm>
            <a:off x="685801" y="1292773"/>
            <a:ext cx="10131425" cy="4103318"/>
          </a:xfrm>
        </p:spPr>
        <p:txBody>
          <a:bodyPr>
            <a:normAutofit/>
          </a:bodyPr>
          <a:lstStyle/>
          <a:p>
            <a:pPr>
              <a:buFont typeface="Arial" panose="020B0604020202020204" pitchFamily="34" charset="0"/>
              <a:buChar char="•"/>
            </a:pPr>
            <a:r>
              <a:rPr lang="ru-RU" dirty="0"/>
              <a:t>- кои имаат фамилијарна историја на рак на кожа</a:t>
            </a:r>
          </a:p>
          <a:p>
            <a:pPr>
              <a:buFont typeface="Arial" panose="020B0604020202020204" pitchFamily="34" charset="0"/>
              <a:buChar char="•"/>
            </a:pPr>
            <a:r>
              <a:rPr lang="ru-RU" dirty="0"/>
              <a:t>- со светла кожа или се предиспонирани да изгорат на сонце </a:t>
            </a:r>
          </a:p>
          <a:p>
            <a:pPr>
              <a:buFont typeface="Arial" panose="020B0604020202020204" pitchFamily="34" charset="0"/>
              <a:buChar char="•"/>
            </a:pPr>
            <a:r>
              <a:rPr lang="ru-RU" dirty="0"/>
              <a:t>- со изгореници во текот на детство</a:t>
            </a:r>
          </a:p>
          <a:p>
            <a:pPr>
              <a:buFont typeface="Arial" panose="020B0604020202020204" pitchFamily="34" charset="0"/>
              <a:buChar char="•"/>
            </a:pPr>
            <a:r>
              <a:rPr lang="ru-RU" dirty="0"/>
              <a:t>- кои престојуваат на сонце долго време (професија или хоби)</a:t>
            </a:r>
          </a:p>
          <a:p>
            <a:pPr>
              <a:buFont typeface="Arial" panose="020B0604020202020204" pitchFamily="34" charset="0"/>
              <a:buChar char="•"/>
            </a:pPr>
            <a:r>
              <a:rPr lang="ru-RU" dirty="0"/>
              <a:t>- кои се изложени на интензивно сонце во краток временски периоди (на одмор)</a:t>
            </a:r>
          </a:p>
          <a:p>
            <a:pPr>
              <a:buFont typeface="Arial" panose="020B0604020202020204" pitchFamily="34" charset="0"/>
              <a:buChar char="•"/>
            </a:pPr>
            <a:r>
              <a:rPr lang="ru-RU" dirty="0"/>
              <a:t>- кои користат солариуми</a:t>
            </a:r>
          </a:p>
          <a:p>
            <a:pPr>
              <a:buFont typeface="Arial" panose="020B0604020202020204" pitchFamily="34" charset="0"/>
              <a:buChar char="•"/>
            </a:pPr>
            <a:r>
              <a:rPr lang="ru-RU" dirty="0"/>
              <a:t>- кои имаат повеќе од 50 бемки</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1103586" y="5412827"/>
            <a:ext cx="1964517" cy="1177159"/>
          </a:xfrm>
          <a:prstGeom prst="rect">
            <a:avLst/>
          </a:prstGeom>
        </p:spPr>
      </p:pic>
      <p:pic>
        <p:nvPicPr>
          <p:cNvPr id="7" name="Picture 6">
            <a:extLst>
              <a:ext uri="{FF2B5EF4-FFF2-40B4-BE49-F238E27FC236}">
                <a16:creationId xmlns:a16="http://schemas.microsoft.com/office/drawing/2014/main" id="{AA853435-8600-4333-981A-D60F5080BE12}"/>
              </a:ext>
            </a:extLst>
          </p:cNvPr>
          <p:cNvPicPr>
            <a:picLocks noChangeAspect="1"/>
          </p:cNvPicPr>
          <p:nvPr/>
        </p:nvPicPr>
        <p:blipFill>
          <a:blip r:embed="rId3"/>
          <a:stretch>
            <a:fillRect/>
          </a:stretch>
        </p:blipFill>
        <p:spPr>
          <a:xfrm>
            <a:off x="883258" y="5412827"/>
            <a:ext cx="2478507" cy="1389867"/>
          </a:xfrm>
          <a:prstGeom prst="rect">
            <a:avLst/>
          </a:prstGeom>
        </p:spPr>
      </p:pic>
      <p:pic>
        <p:nvPicPr>
          <p:cNvPr id="8" name="Picture 7">
            <a:extLst>
              <a:ext uri="{FF2B5EF4-FFF2-40B4-BE49-F238E27FC236}">
                <a16:creationId xmlns:a16="http://schemas.microsoft.com/office/drawing/2014/main" id="{57FDD18F-12E8-46AB-885D-EF7C571A471E}"/>
              </a:ext>
            </a:extLst>
          </p:cNvPr>
          <p:cNvPicPr>
            <a:picLocks noChangeAspect="1"/>
          </p:cNvPicPr>
          <p:nvPr/>
        </p:nvPicPr>
        <p:blipFill>
          <a:blip r:embed="rId4"/>
          <a:stretch>
            <a:fillRect/>
          </a:stretch>
        </p:blipFill>
        <p:spPr>
          <a:xfrm>
            <a:off x="5828714" y="5396091"/>
            <a:ext cx="1985682" cy="1357775"/>
          </a:xfrm>
          <a:prstGeom prst="rect">
            <a:avLst/>
          </a:prstGeom>
        </p:spPr>
      </p:pic>
      <p:pic>
        <p:nvPicPr>
          <p:cNvPr id="9" name="Picture 8">
            <a:extLst>
              <a:ext uri="{FF2B5EF4-FFF2-40B4-BE49-F238E27FC236}">
                <a16:creationId xmlns:a16="http://schemas.microsoft.com/office/drawing/2014/main" id="{4D41D78D-8E3B-4F5A-B9C5-EA84540C4DDC}"/>
              </a:ext>
            </a:extLst>
          </p:cNvPr>
          <p:cNvPicPr>
            <a:picLocks noChangeAspect="1"/>
          </p:cNvPicPr>
          <p:nvPr/>
        </p:nvPicPr>
        <p:blipFill>
          <a:blip r:embed="rId5"/>
          <a:stretch>
            <a:fillRect/>
          </a:stretch>
        </p:blipFill>
        <p:spPr>
          <a:xfrm>
            <a:off x="3482874" y="5396090"/>
            <a:ext cx="2173287" cy="1357775"/>
          </a:xfrm>
          <a:prstGeom prst="rect">
            <a:avLst/>
          </a:prstGeom>
        </p:spPr>
      </p:pic>
    </p:spTree>
    <p:extLst>
      <p:ext uri="{BB962C8B-B14F-4D97-AF65-F5344CB8AC3E}">
        <p14:creationId xmlns:p14="http://schemas.microsoft.com/office/powerpoint/2010/main" val="663687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b="1"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5190DE30-1697-45A8-BD2B-36B70B6951CD}"/>
              </a:ext>
            </a:extLst>
          </p:cNvPr>
          <p:cNvSpPr txBox="1"/>
          <p:nvPr/>
        </p:nvSpPr>
        <p:spPr>
          <a:xfrm>
            <a:off x="1590675" y="2437537"/>
            <a:ext cx="7820025" cy="3046988"/>
          </a:xfrm>
          <a:prstGeom prst="rect">
            <a:avLst/>
          </a:prstGeom>
          <a:noFill/>
        </p:spPr>
        <p:txBody>
          <a:bodyPr wrap="square">
            <a:spAutoFit/>
          </a:bodyPr>
          <a:lstStyle/>
          <a:p>
            <a:r>
              <a:rPr lang="ru-RU" dirty="0"/>
              <a:t>5</a:t>
            </a:r>
            <a:r>
              <a:rPr lang="ru-RU" sz="3200" dirty="0"/>
              <a:t>)	Базоцелуларниот карцином претставува ...... форма на рак на кожа</a:t>
            </a:r>
          </a:p>
          <a:p>
            <a:endParaRPr lang="ru-RU" sz="3200" dirty="0"/>
          </a:p>
          <a:p>
            <a:r>
              <a:rPr lang="ru-RU" sz="3200" dirty="0"/>
              <a:t>-	најозбилна </a:t>
            </a:r>
          </a:p>
          <a:p>
            <a:r>
              <a:rPr lang="ru-RU" sz="3200" dirty="0"/>
              <a:t>-	брзо растечка</a:t>
            </a:r>
          </a:p>
          <a:p>
            <a:r>
              <a:rPr lang="ru-RU" sz="3200" dirty="0"/>
              <a:t>-	најчеста </a:t>
            </a:r>
          </a:p>
        </p:txBody>
      </p:sp>
    </p:spTree>
    <p:extLst>
      <p:ext uri="{BB962C8B-B14F-4D97-AF65-F5344CB8AC3E}">
        <p14:creationId xmlns:p14="http://schemas.microsoft.com/office/powerpoint/2010/main" val="265113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26" y="476249"/>
            <a:ext cx="10131425" cy="5400675"/>
          </a:xfrm>
        </p:spPr>
        <p:txBody>
          <a:bodyPr>
            <a:normAutofit/>
          </a:bodyPr>
          <a:lstStyle/>
          <a:p>
            <a:pPr>
              <a:buFont typeface="Wingdings" panose="05000000000000000000" pitchFamily="2" charset="2"/>
              <a:buChar char="q"/>
            </a:pPr>
            <a:r>
              <a:rPr lang="ru-RU" b="1" dirty="0">
                <a:solidFill>
                  <a:schemeClr val="accent2"/>
                </a:solidFill>
              </a:rPr>
              <a:t>Ракот на кожата најчесто се јавува кај луѓе после 50 година од животот, но меланом може да се појави и кај помладата популација. Во посебно ризична група за појава на меланом спаѓаат индивидуи со:</a:t>
            </a:r>
          </a:p>
          <a:p>
            <a:pPr>
              <a:buFont typeface="Wingdings" panose="05000000000000000000" pitchFamily="2" charset="2"/>
              <a:buChar char="q"/>
            </a:pPr>
            <a:r>
              <a:rPr lang="ru-RU" b="1" dirty="0">
                <a:solidFill>
                  <a:schemeClr val="accent2"/>
                </a:solidFill>
              </a:rPr>
              <a:t>- светол тен, светли очи и светла коса (иако не е правило) </a:t>
            </a:r>
          </a:p>
          <a:p>
            <a:pPr>
              <a:buFont typeface="Wingdings" panose="05000000000000000000" pitchFamily="2" charset="2"/>
              <a:buChar char="q"/>
            </a:pPr>
            <a:r>
              <a:rPr lang="ru-RU" b="1" dirty="0">
                <a:solidFill>
                  <a:schemeClr val="accent2"/>
                </a:solidFill>
              </a:rPr>
              <a:t>- семејна и лична историја за меланом или други карциноми на кожа</a:t>
            </a:r>
          </a:p>
          <a:p>
            <a:pPr>
              <a:buFont typeface="Wingdings" panose="05000000000000000000" pitchFamily="2" charset="2"/>
              <a:buChar char="q"/>
            </a:pPr>
            <a:r>
              <a:rPr lang="ru-RU" b="1" dirty="0">
                <a:solidFill>
                  <a:schemeClr val="accent2"/>
                </a:solidFill>
              </a:rPr>
              <a:t>- со атипични, диспластични бемки</a:t>
            </a:r>
          </a:p>
          <a:p>
            <a:pPr>
              <a:buFont typeface="Wingdings" panose="05000000000000000000" pitchFamily="2" charset="2"/>
              <a:buChar char="q"/>
            </a:pPr>
            <a:r>
              <a:rPr lang="ru-RU" b="1" dirty="0">
                <a:solidFill>
                  <a:schemeClr val="accent2"/>
                </a:solidFill>
              </a:rPr>
              <a:t>- голем број на бемки</a:t>
            </a:r>
          </a:p>
          <a:p>
            <a:pPr>
              <a:buFont typeface="Wingdings" panose="05000000000000000000" pitchFamily="2" charset="2"/>
              <a:buChar char="q"/>
            </a:pPr>
            <a:r>
              <a:rPr lang="ru-RU" b="1" dirty="0">
                <a:solidFill>
                  <a:schemeClr val="accent2"/>
                </a:solidFill>
              </a:rPr>
              <a:t>- кои во детство имале изгореници од сонце</a:t>
            </a:r>
          </a:p>
          <a:p>
            <a:pPr>
              <a:buFont typeface="Wingdings" panose="05000000000000000000" pitchFamily="2" charset="2"/>
              <a:buChar char="q"/>
            </a:pPr>
            <a:r>
              <a:rPr lang="ru-RU" b="1" dirty="0">
                <a:solidFill>
                  <a:schemeClr val="accent2"/>
                </a:solidFill>
              </a:rPr>
              <a:t>- кои повремено, но долго престојуваат на сонце </a:t>
            </a:r>
          </a:p>
          <a:p>
            <a:pPr>
              <a:buFont typeface="Wingdings" panose="05000000000000000000" pitchFamily="2" charset="2"/>
              <a:buChar char="q"/>
            </a:pPr>
            <a:r>
              <a:rPr lang="ru-RU" b="1" dirty="0">
                <a:solidFill>
                  <a:schemeClr val="accent2"/>
                </a:solidFill>
              </a:rPr>
              <a:t>- кои се изложуваат на вештачки извори на ултравиолетово зрачење</a:t>
            </a:r>
          </a:p>
          <a:p>
            <a:pPr>
              <a:buFont typeface="Wingdings" panose="05000000000000000000" pitchFamily="2" charset="2"/>
              <a:buChar char="q"/>
            </a:pPr>
            <a:endParaRPr lang="ru-RU" b="1" dirty="0">
              <a:solidFill>
                <a:schemeClr val="accent2"/>
              </a:solidFill>
            </a:endParaRPr>
          </a:p>
          <a:p>
            <a:pPr>
              <a:buFont typeface="Wingdings" panose="05000000000000000000" pitchFamily="2" charset="2"/>
              <a:buChar char="q"/>
            </a:pPr>
            <a:endParaRPr lang="en-US" b="1" dirty="0">
              <a:solidFill>
                <a:schemeClr val="accent2"/>
              </a:solidFill>
            </a:endParaRPr>
          </a:p>
        </p:txBody>
      </p:sp>
    </p:spTree>
    <p:extLst>
      <p:ext uri="{BB962C8B-B14F-4D97-AF65-F5344CB8AC3E}">
        <p14:creationId xmlns:p14="http://schemas.microsoft.com/office/powerpoint/2010/main" val="1220370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584499"/>
          </a:xfrm>
        </p:spPr>
        <p:txBody>
          <a:bodyPr>
            <a:normAutofit fontScale="90000"/>
          </a:bodyPr>
          <a:lstStyle/>
          <a:p>
            <a:r>
              <a:rPr lang="mk-MK" dirty="0">
                <a:solidFill>
                  <a:schemeClr val="accent2">
                    <a:lumMod val="50000"/>
                  </a:schemeClr>
                </a:solidFill>
                <a:effectLst>
                  <a:outerShdw blurRad="38100" dist="38100" dir="2700000" algn="tl">
                    <a:srgbClr val="000000">
                      <a:alpha val="43137"/>
                    </a:srgbClr>
                  </a:outerShdw>
                </a:effectLst>
              </a:rPr>
              <a:t>         Постојат разни типови на  карциноми</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85826" y="1441231"/>
            <a:ext cx="10131425" cy="5302469"/>
          </a:xfrm>
        </p:spPr>
        <p:txBody>
          <a:bodyPr>
            <a:normAutofit/>
          </a:bodyPr>
          <a:lstStyle/>
          <a:p>
            <a:pPr marL="0" indent="0">
              <a:buNone/>
            </a:pPr>
            <a:r>
              <a:rPr lang="mk-MK" dirty="0"/>
              <a:t>Меланом </a:t>
            </a:r>
          </a:p>
          <a:p>
            <a:pPr marL="0" indent="0">
              <a:buNone/>
            </a:pPr>
            <a:r>
              <a:rPr lang="ru-RU" dirty="0"/>
              <a:t>Најопасен и животозагрозувачки е малигниот меланом. Меланом претставува најтежок облик на карцином на кожа во однос на смртноста, со најголем потенцијал за брзо метастазирање во внатрешните органи. Меланомот е рак на кожа со најголем малигнен потенцијал кој се развива од меланоцитите – клетки кои го произведуваат пигментот во кожата.</a:t>
            </a:r>
            <a:r>
              <a:rPr lang="mk-MK" dirty="0"/>
              <a:t>Пореметувања на ритамот се делат на две групи</a:t>
            </a:r>
            <a:r>
              <a:rPr lang="en-US" dirty="0"/>
              <a:t>:</a:t>
            </a:r>
            <a:r>
              <a:rPr lang="mk-MK" dirty="0"/>
              <a:t> Пореметување на стварање и пореметува</a:t>
            </a:r>
            <a:r>
              <a:rPr lang="ru-RU" dirty="0"/>
              <a:t>. Може да се појави и кај помладите лица, во споредба со другите карциноми кои се вообичаени за повозрасната популација </a:t>
            </a:r>
            <a:r>
              <a:rPr lang="mk-MK" dirty="0"/>
              <a:t>.</a:t>
            </a:r>
          </a:p>
          <a:p>
            <a:pPr marL="0" indent="0">
              <a:buNone/>
            </a:pPr>
            <a:r>
              <a:rPr lang="ru-RU" dirty="0">
                <a:solidFill>
                  <a:schemeClr val="accent2">
                    <a:lumMod val="75000"/>
                  </a:schemeClr>
                </a:solidFill>
              </a:rPr>
              <a:t>Се појавува како темно пигментирана дамка со нејасно дефинирани граници и различни бои на здрава кожа или од претходно постоечка бемка. Многу ретко се појавува како пигментирано, розево или безбојно чворче кое многу брзо расте. Меланомот се нарекува “големиот имитатор” д</a:t>
            </a:r>
            <a:r>
              <a:rPr lang="mk-MK" dirty="0">
                <a:solidFill>
                  <a:schemeClr val="accent2">
                    <a:lumMod val="75000"/>
                  </a:schemeClr>
                </a:solidFill>
              </a:rPr>
              <a:t>ијагноза</a:t>
            </a:r>
          </a:p>
          <a:p>
            <a:pPr>
              <a:buFont typeface="Arial" panose="020B0604020202020204" pitchFamily="34" charset="0"/>
              <a:buChar char="•"/>
            </a:pPr>
            <a:r>
              <a:rPr lang="ru-RU" dirty="0"/>
              <a:t>често не се препознава на прв поглед, бидејќи тешко се разликува од обичните бемки или другите тумори на кожа. Често пати се случува болеста кај пациентите да се открие и сосема случајно во текот на дерматолошкиот преглед кој се изведува поради постоење на друга кожна болест. </a:t>
            </a:r>
            <a:endParaRPr lang="mk-MK" dirty="0"/>
          </a:p>
          <a:p>
            <a:pPr marL="0" indent="0">
              <a:buNone/>
            </a:pPr>
            <a:endParaRPr lang="en-US" dirty="0">
              <a:solidFill>
                <a:schemeClr val="accent2">
                  <a:lumMod val="50000"/>
                </a:schemeClr>
              </a:solidFill>
            </a:endParaRPr>
          </a:p>
        </p:txBody>
      </p:sp>
    </p:spTree>
    <p:extLst>
      <p:ext uri="{BB962C8B-B14F-4D97-AF65-F5344CB8AC3E}">
        <p14:creationId xmlns:p14="http://schemas.microsoft.com/office/powerpoint/2010/main" val="262849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1" y="536028"/>
            <a:ext cx="10131425" cy="420413"/>
          </a:xfrm>
        </p:spPr>
        <p:txBody>
          <a:bodyPr>
            <a:normAutofit fontScale="90000"/>
          </a:bodyPr>
          <a:lstStyle/>
          <a:p>
            <a:r>
              <a:rPr lang="mk-MK" dirty="0">
                <a:solidFill>
                  <a:schemeClr val="accent2">
                    <a:lumMod val="75000"/>
                  </a:schemeClr>
                </a:solidFill>
              </a:rPr>
              <a:t>Рано откривање</a:t>
            </a:r>
            <a:endParaRPr lang="en-US" dirty="0">
              <a:solidFill>
                <a:schemeClr val="accent2">
                  <a:lumMod val="75000"/>
                </a:schemeClr>
              </a:solidFill>
            </a:endParaRPr>
          </a:p>
        </p:txBody>
      </p:sp>
      <p:sp>
        <p:nvSpPr>
          <p:cNvPr id="5" name="Content Placeholder 4"/>
          <p:cNvSpPr>
            <a:spLocks noGrp="1"/>
          </p:cNvSpPr>
          <p:nvPr>
            <p:ph idx="1"/>
          </p:nvPr>
        </p:nvSpPr>
        <p:spPr>
          <a:xfrm>
            <a:off x="685801" y="1990725"/>
            <a:ext cx="9256985" cy="4252665"/>
          </a:xfrm>
        </p:spPr>
        <p:txBody>
          <a:bodyPr>
            <a:normAutofit/>
          </a:bodyPr>
          <a:lstStyle/>
          <a:p>
            <a:r>
              <a:rPr lang="ru-RU" sz="2000" dirty="0"/>
              <a:t>Кога ќе се постави сомневање за меланом во рана фаза на развој, неопходно е итно хируршко отстранување. За жал касно поставената дијагноза доведува до ширење во внатрешните органи и многу полоша прогноза. Тоа значи дека единствено, коректно и ефектно средство за  соочување со малигниот меланом е раното откривање</a:t>
            </a:r>
            <a:endParaRPr lang="mk-MK" sz="2000" dirty="0"/>
          </a:p>
          <a:p>
            <a:pPr>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42C99CA9-A95E-40C7-81CC-A410F756725A}"/>
              </a:ext>
            </a:extLst>
          </p:cNvPr>
          <p:cNvPicPr>
            <a:picLocks noChangeAspect="1"/>
          </p:cNvPicPr>
          <p:nvPr/>
        </p:nvPicPr>
        <p:blipFill>
          <a:blip r:embed="rId2"/>
          <a:stretch>
            <a:fillRect/>
          </a:stretch>
        </p:blipFill>
        <p:spPr>
          <a:xfrm>
            <a:off x="8123939" y="614610"/>
            <a:ext cx="2859272" cy="1603387"/>
          </a:xfrm>
          <a:prstGeom prst="rect">
            <a:avLst/>
          </a:prstGeom>
        </p:spPr>
      </p:pic>
    </p:spTree>
    <p:extLst>
      <p:ext uri="{BB962C8B-B14F-4D97-AF65-F5344CB8AC3E}">
        <p14:creationId xmlns:p14="http://schemas.microsoft.com/office/powerpoint/2010/main" val="21656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C922F890-63E7-4EC1-B8AB-48F1C29C9AE3}"/>
              </a:ext>
            </a:extLst>
          </p:cNvPr>
          <p:cNvPicPr>
            <a:picLocks noGrp="1" noChangeAspect="1"/>
          </p:cNvPicPr>
          <p:nvPr>
            <p:ph idx="1"/>
          </p:nvPr>
        </p:nvPicPr>
        <p:blipFill>
          <a:blip r:embed="rId2"/>
          <a:stretch>
            <a:fillRect/>
          </a:stretch>
        </p:blipFill>
        <p:spPr>
          <a:xfrm>
            <a:off x="1131001" y="1534313"/>
            <a:ext cx="3905294" cy="2189962"/>
          </a:xfrm>
          <a:prstGeom prst="rect">
            <a:avLst/>
          </a:prstGeom>
        </p:spPr>
      </p:pic>
      <p:pic>
        <p:nvPicPr>
          <p:cNvPr id="4" name="Picture 3">
            <a:extLst>
              <a:ext uri="{FF2B5EF4-FFF2-40B4-BE49-F238E27FC236}">
                <a16:creationId xmlns:a16="http://schemas.microsoft.com/office/drawing/2014/main" id="{F3B93AB8-139F-4621-8ABF-4B5FC2DCCA89}"/>
              </a:ext>
            </a:extLst>
          </p:cNvPr>
          <p:cNvPicPr>
            <a:picLocks noChangeAspect="1"/>
          </p:cNvPicPr>
          <p:nvPr/>
        </p:nvPicPr>
        <p:blipFill>
          <a:blip r:embed="rId3"/>
          <a:stretch>
            <a:fillRect/>
          </a:stretch>
        </p:blipFill>
        <p:spPr>
          <a:xfrm>
            <a:off x="6181725" y="1621084"/>
            <a:ext cx="3614670" cy="1979365"/>
          </a:xfrm>
          <a:prstGeom prst="rect">
            <a:avLst/>
          </a:prstGeom>
        </p:spPr>
      </p:pic>
      <p:pic>
        <p:nvPicPr>
          <p:cNvPr id="5" name="Picture 4">
            <a:extLst>
              <a:ext uri="{FF2B5EF4-FFF2-40B4-BE49-F238E27FC236}">
                <a16:creationId xmlns:a16="http://schemas.microsoft.com/office/drawing/2014/main" id="{D7B29289-5441-4123-ADF2-3F455E953D88}"/>
              </a:ext>
            </a:extLst>
          </p:cNvPr>
          <p:cNvPicPr>
            <a:picLocks noChangeAspect="1"/>
          </p:cNvPicPr>
          <p:nvPr/>
        </p:nvPicPr>
        <p:blipFill>
          <a:blip r:embed="rId4"/>
          <a:stretch>
            <a:fillRect/>
          </a:stretch>
        </p:blipFill>
        <p:spPr>
          <a:xfrm>
            <a:off x="1257069" y="4143375"/>
            <a:ext cx="3653157" cy="2060134"/>
          </a:xfrm>
          <a:prstGeom prst="rect">
            <a:avLst/>
          </a:prstGeom>
        </p:spPr>
      </p:pic>
      <p:pic>
        <p:nvPicPr>
          <p:cNvPr id="6" name="Picture 5">
            <a:extLst>
              <a:ext uri="{FF2B5EF4-FFF2-40B4-BE49-F238E27FC236}">
                <a16:creationId xmlns:a16="http://schemas.microsoft.com/office/drawing/2014/main" id="{D2CC2288-0D09-45D2-965A-F6D2BAB5E9B1}"/>
              </a:ext>
            </a:extLst>
          </p:cNvPr>
          <p:cNvPicPr>
            <a:picLocks noChangeAspect="1"/>
          </p:cNvPicPr>
          <p:nvPr/>
        </p:nvPicPr>
        <p:blipFill>
          <a:blip r:embed="rId5"/>
          <a:stretch>
            <a:fillRect/>
          </a:stretch>
        </p:blipFill>
        <p:spPr>
          <a:xfrm>
            <a:off x="6343649" y="4280300"/>
            <a:ext cx="3452745" cy="1786283"/>
          </a:xfrm>
          <a:prstGeom prst="rect">
            <a:avLst/>
          </a:prstGeom>
        </p:spPr>
      </p:pic>
    </p:spTree>
    <p:extLst>
      <p:ext uri="{BB962C8B-B14F-4D97-AF65-F5344CB8AC3E}">
        <p14:creationId xmlns:p14="http://schemas.microsoft.com/office/powerpoint/2010/main" val="384055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52248"/>
            <a:ext cx="10131425" cy="504497"/>
          </a:xfrm>
        </p:spPr>
        <p:txBody>
          <a:bodyPr>
            <a:normAutofit fontScale="90000"/>
          </a:bodyPr>
          <a:lstStyle/>
          <a:p>
            <a:r>
              <a:rPr lang="mk-MK" dirty="0">
                <a:solidFill>
                  <a:schemeClr val="accent2">
                    <a:lumMod val="50000"/>
                  </a:schemeClr>
                </a:solidFill>
                <a:effectLst>
                  <a:outerShdw blurRad="38100" dist="38100" dir="2700000" algn="tl">
                    <a:srgbClr val="000000">
                      <a:alpha val="43137"/>
                    </a:srgbClr>
                  </a:outerShdw>
                </a:effectLst>
              </a:rPr>
              <a:t>3.меланома</a:t>
            </a:r>
            <a:endParaRPr lang="en-US" dirty="0">
              <a:solidFill>
                <a:schemeClr val="accent2">
                  <a:lumMod val="50000"/>
                </a:schemeClr>
              </a:solidFill>
              <a:effectLst>
                <a:outerShdw blurRad="38100" dist="38100" dir="2700000" algn="tl">
                  <a:srgbClr val="000000">
                    <a:alpha val="43137"/>
                  </a:srgbClr>
                </a:outerShdw>
              </a:effectLst>
            </a:endParaRPr>
          </a:p>
        </p:txBody>
      </p:sp>
      <p:pic>
        <p:nvPicPr>
          <p:cNvPr id="4" name="Content Placeholder 3">
            <a:extLst>
              <a:ext uri="{FF2B5EF4-FFF2-40B4-BE49-F238E27FC236}">
                <a16:creationId xmlns:a16="http://schemas.microsoft.com/office/drawing/2014/main" id="{9952AFC5-FD2C-4DD4-B902-2FC7AB40E8D6}"/>
              </a:ext>
            </a:extLst>
          </p:cNvPr>
          <p:cNvPicPr>
            <a:picLocks noGrp="1" noChangeAspect="1"/>
          </p:cNvPicPr>
          <p:nvPr>
            <p:ph idx="1"/>
          </p:nvPr>
        </p:nvPicPr>
        <p:blipFill>
          <a:blip r:embed="rId2"/>
          <a:stretch>
            <a:fillRect/>
          </a:stretch>
        </p:blipFill>
        <p:spPr>
          <a:xfrm>
            <a:off x="1092067" y="2409410"/>
            <a:ext cx="3241808" cy="2379984"/>
          </a:xfrm>
          <a:prstGeom prst="rect">
            <a:avLst/>
          </a:prstGeom>
        </p:spPr>
      </p:pic>
      <p:pic>
        <p:nvPicPr>
          <p:cNvPr id="5" name="Picture 4">
            <a:extLst>
              <a:ext uri="{FF2B5EF4-FFF2-40B4-BE49-F238E27FC236}">
                <a16:creationId xmlns:a16="http://schemas.microsoft.com/office/drawing/2014/main" id="{F5029FCE-70D6-4902-9622-70A0242B0C64}"/>
              </a:ext>
            </a:extLst>
          </p:cNvPr>
          <p:cNvPicPr>
            <a:picLocks noChangeAspect="1"/>
          </p:cNvPicPr>
          <p:nvPr/>
        </p:nvPicPr>
        <p:blipFill>
          <a:blip r:embed="rId3"/>
          <a:stretch>
            <a:fillRect/>
          </a:stretch>
        </p:blipFill>
        <p:spPr>
          <a:xfrm>
            <a:off x="4981575" y="2428045"/>
            <a:ext cx="3133725" cy="2379983"/>
          </a:xfrm>
          <a:prstGeom prst="rect">
            <a:avLst/>
          </a:prstGeom>
        </p:spPr>
      </p:pic>
      <p:pic>
        <p:nvPicPr>
          <p:cNvPr id="6" name="Picture 5">
            <a:extLst>
              <a:ext uri="{FF2B5EF4-FFF2-40B4-BE49-F238E27FC236}">
                <a16:creationId xmlns:a16="http://schemas.microsoft.com/office/drawing/2014/main" id="{C4ED999F-21F2-45CB-B9C8-11B1955A3278}"/>
              </a:ext>
            </a:extLst>
          </p:cNvPr>
          <p:cNvPicPr>
            <a:picLocks noChangeAspect="1"/>
          </p:cNvPicPr>
          <p:nvPr/>
        </p:nvPicPr>
        <p:blipFill>
          <a:blip r:embed="rId4"/>
          <a:stretch>
            <a:fillRect/>
          </a:stretch>
        </p:blipFill>
        <p:spPr>
          <a:xfrm>
            <a:off x="8462431" y="2480998"/>
            <a:ext cx="2729443" cy="2327030"/>
          </a:xfrm>
          <a:prstGeom prst="rect">
            <a:avLst/>
          </a:prstGeom>
        </p:spPr>
      </p:pic>
    </p:spTree>
    <p:extLst>
      <p:ext uri="{BB962C8B-B14F-4D97-AF65-F5344CB8AC3E}">
        <p14:creationId xmlns:p14="http://schemas.microsoft.com/office/powerpoint/2010/main" val="19405299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TM03457452[[fn=Celestial]]</Template>
  <TotalTime>1777</TotalTime>
  <Words>2071</Words>
  <Application>Microsoft Office PowerPoint</Application>
  <PresentationFormat>Widescreen</PresentationFormat>
  <Paragraphs>98</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Wingdings</vt:lpstr>
      <vt:lpstr>Celestial</vt:lpstr>
      <vt:lpstr>Карциноми на кожа       состојби во ПЗЗ</vt:lpstr>
      <vt:lpstr>Карциноми на кожа       состојби во ПЗЗ </vt:lpstr>
      <vt:lpstr>PowerPoint Presentation</vt:lpstr>
      <vt:lpstr> Зголемен ризик за рак на кожата имаат луѓе:</vt:lpstr>
      <vt:lpstr>PowerPoint Presentation</vt:lpstr>
      <vt:lpstr>         Постојат разни типови на  карциноми</vt:lpstr>
      <vt:lpstr>Рано откривање</vt:lpstr>
      <vt:lpstr>PowerPoint Presentation</vt:lpstr>
      <vt:lpstr>3.меланома</vt:lpstr>
      <vt:lpstr>меланом</vt:lpstr>
      <vt:lpstr>Преглед на промените на кожа сомнителни за меланом</vt:lpstr>
      <vt:lpstr>Преглед на промените на кожа сомнителни за меланом</vt:lpstr>
      <vt:lpstr>Преглед на промените на кожа сомнителни за меланом</vt:lpstr>
      <vt:lpstr>  Преглед на промените на кожа сомнителни за меланом</vt:lpstr>
      <vt:lpstr>2. Преглед на промените на кожа сомнителни за меланом</vt:lpstr>
      <vt:lpstr>Не меланомски рак</vt:lpstr>
      <vt:lpstr>Постојат 3 типа немеланомски рак на кожа – актинична кератоза, базоцелуларен карцином и спиноцелуларен карцином. </vt:lpstr>
      <vt:lpstr>PowerPoint Presentation</vt:lpstr>
      <vt:lpstr>                            Еактинична кератоза</vt:lpstr>
      <vt:lpstr>PowerPoint Presentation</vt:lpstr>
      <vt:lpstr>PowerPoint Presentation</vt:lpstr>
      <vt:lpstr>PowerPoint Presentation</vt:lpstr>
      <vt:lpstr>PowerPoint Presentation</vt:lpstr>
      <vt:lpstr>PowerPoint Presentation</vt:lpstr>
      <vt:lpstr>Акутен абдомен</vt:lpstr>
      <vt:lpstr>PowerPoint Presentation</vt:lpstr>
      <vt:lpstr>PowerPoint Presentation</vt:lpstr>
      <vt:lpstr>Карцином  НА КОЖА</vt:lpstr>
      <vt:lpstr>КРВарења од гастроинтестинален тракт</vt:lpstr>
      <vt:lpstr>PowerPoint Presentation</vt:lpstr>
      <vt:lpstr>PowerPoint Presentation</vt:lpstr>
      <vt:lpstr>КАРЦИНОМ НА КОЖА</vt:lpstr>
      <vt:lpstr>1) Кој е со ризик за рак на кожа?  - индивидуи кои не посетуваат солариум - индивидуи со чести изгореници - деца</vt:lpstr>
      <vt:lpstr>Угризи и убоди</vt:lpstr>
      <vt:lpstr>КАРЦИНОМ  НА КОЖА</vt:lpstr>
      <vt:lpstr>PowerPoint Presentation</vt:lpstr>
      <vt:lpstr>PowerPoint Presentation</vt:lpstr>
      <vt:lpstr>PowerPoint Presentation</vt:lpstr>
      <vt:lpstr>4) Средствата за фотозаштита на кожата спречуваат појава на  - габична инфекција - изгореници и фотостареење  - акни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Ургентни состојби во ПЗЗ</dc:title>
  <dc:creator>PC</dc:creator>
  <cp:lastModifiedBy>Geniko Medikus</cp:lastModifiedBy>
  <cp:revision>212</cp:revision>
  <dcterms:created xsi:type="dcterms:W3CDTF">2024-02-13T21:31:47Z</dcterms:created>
  <dcterms:modified xsi:type="dcterms:W3CDTF">2025-02-06T09:12:58Z</dcterms:modified>
</cp:coreProperties>
</file>